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128753039" r:id="rId2"/>
    <p:sldId id="2128753042" r:id="rId3"/>
    <p:sldId id="2128753060" r:id="rId4"/>
    <p:sldId id="2128753062" r:id="rId5"/>
    <p:sldId id="2128753055" r:id="rId6"/>
    <p:sldId id="2128753061" r:id="rId7"/>
    <p:sldId id="2128753063" r:id="rId8"/>
    <p:sldId id="2128753058" r:id="rId9"/>
    <p:sldId id="2128753067" r:id="rId10"/>
    <p:sldId id="2128753046" r:id="rId11"/>
    <p:sldId id="2128753065" r:id="rId12"/>
    <p:sldId id="2128753068" r:id="rId13"/>
    <p:sldId id="2128753075" r:id="rId14"/>
    <p:sldId id="2128753074" r:id="rId15"/>
    <p:sldId id="212875304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章节页" id="{DC4880EF-4D96-4EC8-BC23-003CB5277413}">
          <p14:sldIdLst>
            <p14:sldId id="2128753039"/>
          </p14:sldIdLst>
        </p14:section>
        <p14:section name="内页" id="{841A5A84-59A8-4000-AA12-1E94C36B43F6}">
          <p14:sldIdLst>
            <p14:sldId id="2128753042"/>
            <p14:sldId id="2128753060"/>
            <p14:sldId id="2128753062"/>
            <p14:sldId id="2128753055"/>
            <p14:sldId id="2128753061"/>
            <p14:sldId id="2128753063"/>
            <p14:sldId id="2128753058"/>
            <p14:sldId id="2128753067"/>
            <p14:sldId id="2128753046"/>
            <p14:sldId id="2128753065"/>
            <p14:sldId id="2128753068"/>
            <p14:sldId id="2128753075"/>
            <p14:sldId id="2128753074"/>
          </p14:sldIdLst>
        </p14:section>
        <p14:section name="结尾页" id="{8EF1E55A-36CF-4981-A26B-8862C9013367}">
          <p14:sldIdLst>
            <p14:sldId id="2128753040"/>
          </p14:sldIdLst>
        </p14:section>
      </p14:sectionLst>
    </p:ext>
    <p:ext uri="{EFAFB233-063F-42B5-8137-9DF3F51BA10A}">
      <p15:sldGuideLst xmlns:p15="http://schemas.microsoft.com/office/powerpoint/2012/main">
        <p15:guide id="7" pos="3840">
          <p15:clr>
            <a:srgbClr val="A4A3A4"/>
          </p15:clr>
        </p15:guide>
        <p15:guide id="8"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9F9"/>
    <a:srgbClr val="FCFAFA"/>
    <a:srgbClr val="F5F5F5"/>
    <a:srgbClr val="F8F8F8"/>
    <a:srgbClr val="F9F9F9"/>
    <a:srgbClr val="E6E6E6"/>
    <a:srgbClr val="FF6600"/>
    <a:srgbClr val="F96502"/>
    <a:srgbClr val="7F7F7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964" autoAdjust="0"/>
  </p:normalViewPr>
  <p:slideViewPr>
    <p:cSldViewPr snapToGrid="0" showGuides="1">
      <p:cViewPr varScale="1">
        <p:scale>
          <a:sx n="112" d="100"/>
          <a:sy n="112" d="100"/>
        </p:scale>
        <p:origin x="800" y="20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Desktop\&#34892;&#19994;&#36816;&#33829;\&#22823;home\&#26143;&#31561;&#32423;\2022\&#23478;&#20855;&#34892;&#19994;&#26143;&#31561;&#32423;3&#26376;-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Sheet4!$B$15</c:f>
              <c:strCache>
                <c:ptCount val="1"/>
              </c:strCache>
            </c:strRef>
          </c:tx>
          <c:cat>
            <c:strRef>
              <c:f>Sheet4!$A$16:$A$23</c:f>
              <c:strCache>
                <c:ptCount val="8"/>
                <c:pt idx="0">
                  <c:v>Home Furniture</c:v>
                </c:pt>
                <c:pt idx="1">
                  <c:v>Commercial Furniture</c:v>
                </c:pt>
                <c:pt idx="2">
                  <c:v>Outdoor Furniture</c:v>
                </c:pt>
                <c:pt idx="3">
                  <c:v>Kid's Furniture</c:v>
                </c:pt>
                <c:pt idx="4">
                  <c:v>Furniture Hardware</c:v>
                </c:pt>
                <c:pt idx="5">
                  <c:v>Furniture Parts</c:v>
                </c:pt>
                <c:pt idx="6">
                  <c:v>Furniture Accessories</c:v>
                </c:pt>
                <c:pt idx="7">
                  <c:v>Other Furniture</c:v>
                </c:pt>
              </c:strCache>
            </c:strRef>
          </c:cat>
          <c:val>
            <c:numRef>
              <c:f>Sheet4!$B$16:$B$23</c:f>
            </c:numRef>
          </c:val>
          <c:extLst>
            <c:ext xmlns:c16="http://schemas.microsoft.com/office/drawing/2014/chart" uri="{C3380CC4-5D6E-409C-BE32-E72D297353CC}">
              <c16:uniqueId val="{00000000-FE4E-4082-BE36-11DB44506D7B}"/>
            </c:ext>
          </c:extLst>
        </c:ser>
        <c:ser>
          <c:idx val="1"/>
          <c:order val="1"/>
          <c:tx>
            <c:strRef>
              <c:f>Sheet4!$C$15</c:f>
              <c:strCache>
                <c:ptCount val="1"/>
              </c:strCache>
            </c:strRef>
          </c:tx>
          <c:cat>
            <c:strRef>
              <c:f>Sheet4!$A$16:$A$23</c:f>
              <c:strCache>
                <c:ptCount val="8"/>
                <c:pt idx="0">
                  <c:v>Home Furniture</c:v>
                </c:pt>
                <c:pt idx="1">
                  <c:v>Commercial Furniture</c:v>
                </c:pt>
                <c:pt idx="2">
                  <c:v>Outdoor Furniture</c:v>
                </c:pt>
                <c:pt idx="3">
                  <c:v>Kid's Furniture</c:v>
                </c:pt>
                <c:pt idx="4">
                  <c:v>Furniture Hardware</c:v>
                </c:pt>
                <c:pt idx="5">
                  <c:v>Furniture Parts</c:v>
                </c:pt>
                <c:pt idx="6">
                  <c:v>Furniture Accessories</c:v>
                </c:pt>
                <c:pt idx="7">
                  <c:v>Other Furniture</c:v>
                </c:pt>
              </c:strCache>
            </c:strRef>
          </c:cat>
          <c:val>
            <c:numRef>
              <c:f>Sheet4!$C$16:$C$23</c:f>
            </c:numRef>
          </c:val>
          <c:extLst>
            <c:ext xmlns:c16="http://schemas.microsoft.com/office/drawing/2014/chart" uri="{C3380CC4-5D6E-409C-BE32-E72D297353CC}">
              <c16:uniqueId val="{00000001-FE4E-4082-BE36-11DB44506D7B}"/>
            </c:ext>
          </c:extLst>
        </c:ser>
        <c:ser>
          <c:idx val="2"/>
          <c:order val="2"/>
          <c:tx>
            <c:strRef>
              <c:f>Sheet4!$D$15</c:f>
              <c:strCache>
                <c:ptCount val="1"/>
              </c:strCache>
            </c:strRef>
          </c:tx>
          <c:cat>
            <c:strRef>
              <c:f>Sheet4!$A$16:$A$23</c:f>
              <c:strCache>
                <c:ptCount val="8"/>
                <c:pt idx="0">
                  <c:v>Home Furniture</c:v>
                </c:pt>
                <c:pt idx="1">
                  <c:v>Commercial Furniture</c:v>
                </c:pt>
                <c:pt idx="2">
                  <c:v>Outdoor Furniture</c:v>
                </c:pt>
                <c:pt idx="3">
                  <c:v>Kid's Furniture</c:v>
                </c:pt>
                <c:pt idx="4">
                  <c:v>Furniture Hardware</c:v>
                </c:pt>
                <c:pt idx="5">
                  <c:v>Furniture Parts</c:v>
                </c:pt>
                <c:pt idx="6">
                  <c:v>Furniture Accessories</c:v>
                </c:pt>
                <c:pt idx="7">
                  <c:v>Other Furniture</c:v>
                </c:pt>
              </c:strCache>
            </c:strRef>
          </c:cat>
          <c:val>
            <c:numRef>
              <c:f>Sheet4!$D$16:$D$23</c:f>
            </c:numRef>
          </c:val>
          <c:extLst>
            <c:ext xmlns:c16="http://schemas.microsoft.com/office/drawing/2014/chart" uri="{C3380CC4-5D6E-409C-BE32-E72D297353CC}">
              <c16:uniqueId val="{00000002-FE4E-4082-BE36-11DB44506D7B}"/>
            </c:ext>
          </c:extLst>
        </c:ser>
        <c:ser>
          <c:idx val="3"/>
          <c:order val="3"/>
          <c:tx>
            <c:strRef>
              <c:f>Sheet4!$E$15</c:f>
              <c:strCache>
                <c:ptCount val="1"/>
                <c:pt idx="0">
                  <c:v>占比</c:v>
                </c:pt>
              </c:strCache>
            </c:strRef>
          </c:tx>
          <c:explosion val="1"/>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4-FE4E-4082-BE36-11DB44506D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FE4E-4082-BE36-11DB44506D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8-FE4E-4082-BE36-11DB44506D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A-FE4E-4082-BE36-11DB44506D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C-FE4E-4082-BE36-11DB44506D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E-FE4E-4082-BE36-11DB44506D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0-FE4E-4082-BE36-11DB44506D7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2-FE4E-4082-BE36-11DB44506D7B}"/>
              </c:ext>
            </c:extLst>
          </c:dPt>
          <c:dLbls>
            <c:dLbl>
              <c:idx val="0"/>
              <c:tx>
                <c:rich>
                  <a:bodyPr/>
                  <a:lstStyle/>
                  <a:p>
                    <a:r>
                      <a:rPr lang="en-US"/>
                      <a:t>Nội thất gia đình</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E4E-4082-BE36-11DB44506D7B}"/>
                </c:ext>
              </c:extLst>
            </c:dLbl>
            <c:dLbl>
              <c:idx val="1"/>
              <c:tx>
                <c:rich>
                  <a:bodyPr/>
                  <a:lstStyle/>
                  <a:p>
                    <a:r>
                      <a:rPr lang="vi-VN"/>
                      <a:t>Nội thất thương mại</a:t>
                    </a:r>
                    <a:endParaRPr lang="vi-VN"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E4E-4082-BE36-11DB44506D7B}"/>
                </c:ext>
              </c:extLst>
            </c:dLbl>
            <c:dLbl>
              <c:idx val="2"/>
              <c:tx>
                <c:rich>
                  <a:bodyPr/>
                  <a:lstStyle/>
                  <a:p>
                    <a:r>
                      <a:rPr lang="en-US"/>
                      <a:t>Nội thất ngoài trời</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E4E-4082-BE36-11DB44506D7B}"/>
                </c:ext>
              </c:extLst>
            </c:dLbl>
            <c:dLbl>
              <c:idx val="3"/>
              <c:tx>
                <c:rich>
                  <a:bodyPr/>
                  <a:lstStyle/>
                  <a:p>
                    <a:r>
                      <a:rPr lang="en-US"/>
                      <a:t>Nội thất trẻ em</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E4E-4082-BE36-11DB44506D7B}"/>
                </c:ext>
              </c:extLst>
            </c:dLbl>
            <c:dLbl>
              <c:idx val="4"/>
              <c:tx>
                <c:rich>
                  <a:bodyPr/>
                  <a:lstStyle/>
                  <a:p>
                    <a:r>
                      <a:rPr lang="en-US"/>
                      <a:t>Phần cứng nội thất</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E4E-4082-BE36-11DB44506D7B}"/>
                </c:ext>
              </c:extLst>
            </c:dLbl>
            <c:dLbl>
              <c:idx val="5"/>
              <c:tx>
                <c:rich>
                  <a:bodyPr/>
                  <a:lstStyle/>
                  <a:p>
                    <a:r>
                      <a:rPr lang="en-US"/>
                      <a:t>Bộ phận nội thất</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FE4E-4082-BE36-11DB44506D7B}"/>
                </c:ext>
              </c:extLst>
            </c:dLbl>
            <c:dLbl>
              <c:idx val="6"/>
              <c:tx>
                <c:rich>
                  <a:bodyPr/>
                  <a:lstStyle/>
                  <a:p>
                    <a:r>
                      <a:rPr lang="en-US"/>
                      <a:t>Phụ kiện</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FE4E-4082-BE36-11DB44506D7B}"/>
                </c:ext>
              </c:extLst>
            </c:dLbl>
            <c:dLbl>
              <c:idx val="7"/>
              <c:tx>
                <c:rich>
                  <a:bodyPr/>
                  <a:lstStyle/>
                  <a:p>
                    <a:r>
                      <a:rPr lang="en-US"/>
                      <a:t>Khác</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FE4E-4082-BE36-11DB44506D7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VN"/>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Sheet4!$A$16:$A$23</c:f>
              <c:strCache>
                <c:ptCount val="8"/>
                <c:pt idx="0">
                  <c:v>Home Furniture</c:v>
                </c:pt>
                <c:pt idx="1">
                  <c:v>Commercial Furniture</c:v>
                </c:pt>
                <c:pt idx="2">
                  <c:v>Outdoor Furniture</c:v>
                </c:pt>
                <c:pt idx="3">
                  <c:v>Kid's Furniture</c:v>
                </c:pt>
                <c:pt idx="4">
                  <c:v>Furniture Hardware</c:v>
                </c:pt>
                <c:pt idx="5">
                  <c:v>Furniture Parts</c:v>
                </c:pt>
                <c:pt idx="6">
                  <c:v>Furniture Accessories</c:v>
                </c:pt>
                <c:pt idx="7">
                  <c:v>Other Furniture</c:v>
                </c:pt>
              </c:strCache>
            </c:strRef>
          </c:cat>
          <c:val>
            <c:numRef>
              <c:f>Sheet4!$E$16:$E$23</c:f>
              <c:numCache>
                <c:formatCode>0.0%</c:formatCode>
                <c:ptCount val="8"/>
                <c:pt idx="0">
                  <c:v>0.50211029825548681</c:v>
                </c:pt>
                <c:pt idx="1">
                  <c:v>0.24549803038829487</c:v>
                </c:pt>
                <c:pt idx="2">
                  <c:v>0.11817670230725942</c:v>
                </c:pt>
                <c:pt idx="3">
                  <c:v>9.1446257737760273E-2</c:v>
                </c:pt>
                <c:pt idx="4">
                  <c:v>2.6730444569499155E-2</c:v>
                </c:pt>
                <c:pt idx="5">
                  <c:v>1.2099043331457513E-2</c:v>
                </c:pt>
                <c:pt idx="6">
                  <c:v>3.7985368598761958E-3</c:v>
                </c:pt>
                <c:pt idx="7">
                  <c:v>1.4068655036578504E-4</c:v>
                </c:pt>
              </c:numCache>
            </c:numRef>
          </c:val>
          <c:extLst>
            <c:ext xmlns:c16="http://schemas.microsoft.com/office/drawing/2014/chart" uri="{C3380CC4-5D6E-409C-BE32-E72D297353CC}">
              <c16:uniqueId val="{00000013-FE4E-4082-BE36-11DB44506D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2.0 55 Regular" panose="00020600040101010101" pitchFamily="18" charset="-122"/>
                <a:ea typeface="阿里巴巴普惠体 2.0 55 Regular"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2.0 55 Regular" panose="00020600040101010101" pitchFamily="18" charset="-122"/>
                <a:ea typeface="阿里巴巴普惠体 2.0 55 Regular" panose="00020600040101010101" pitchFamily="18" charset="-122"/>
              </a:defRPr>
            </a:lvl1pPr>
          </a:lstStyle>
          <a:p>
            <a:fld id="{CC0F8639-3659-43EA-B32A-3F8C40264121}" type="datetimeFigureOut">
              <a:rPr lang="zh-CN" altLang="en-US" smtClean="0"/>
              <a:pPr/>
              <a:t>2023/6/29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2.0 55 Regular" panose="00020600040101010101" pitchFamily="18" charset="-122"/>
                <a:ea typeface="阿里巴巴普惠体 2.0 55 Regular"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2.0 55 Regular" panose="00020600040101010101" pitchFamily="18" charset="-122"/>
                <a:ea typeface="阿里巴巴普惠体 2.0 55 Regular" panose="00020600040101010101" pitchFamily="18" charset="-122"/>
              </a:defRPr>
            </a:lvl1pPr>
          </a:lstStyle>
          <a:p>
            <a:fld id="{D1D5B3F1-A18A-4EC3-ABF6-01B4365067E6}" type="slidenum">
              <a:rPr lang="zh-CN" altLang="en-US" smtClean="0"/>
              <a:pPr/>
              <a:t>‹#›</a:t>
            </a:fld>
            <a:endParaRPr lang="zh-CN" altLang="en-US" dirty="0"/>
          </a:p>
        </p:txBody>
      </p:sp>
    </p:spTree>
    <p:extLst>
      <p:ext uri="{BB962C8B-B14F-4D97-AF65-F5344CB8AC3E}">
        <p14:creationId xmlns:p14="http://schemas.microsoft.com/office/powerpoint/2010/main" val="178581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2.0 55 Regular" panose="00020600040101010101" pitchFamily="18" charset="-122"/>
        <a:ea typeface="阿里巴巴普惠体 2.0 55 Regular" panose="00020600040101010101" pitchFamily="18" charset="-122"/>
        <a:cs typeface="+mn-cs"/>
      </a:defRPr>
    </a:lvl1pPr>
    <a:lvl2pPr marL="457200" algn="l" defTabSz="914400" rtl="0" eaLnBrk="1" latinLnBrk="0" hangingPunct="1">
      <a:defRPr sz="1200" kern="1200">
        <a:solidFill>
          <a:schemeClr val="tx1"/>
        </a:solidFill>
        <a:latin typeface="阿里巴巴普惠体 2.0 55 Regular" panose="00020600040101010101" pitchFamily="18" charset="-122"/>
        <a:ea typeface="阿里巴巴普惠体 2.0 55 Regular" panose="00020600040101010101" pitchFamily="18" charset="-122"/>
        <a:cs typeface="+mn-cs"/>
      </a:defRPr>
    </a:lvl2pPr>
    <a:lvl3pPr marL="914400" algn="l" defTabSz="914400" rtl="0" eaLnBrk="1" latinLnBrk="0" hangingPunct="1">
      <a:defRPr sz="1200" kern="1200">
        <a:solidFill>
          <a:schemeClr val="tx1"/>
        </a:solidFill>
        <a:latin typeface="阿里巴巴普惠体 2.0 55 Regular" panose="00020600040101010101" pitchFamily="18" charset="-122"/>
        <a:ea typeface="阿里巴巴普惠体 2.0 55 Regular" panose="00020600040101010101" pitchFamily="18" charset="-122"/>
        <a:cs typeface="+mn-cs"/>
      </a:defRPr>
    </a:lvl3pPr>
    <a:lvl4pPr marL="1371600" algn="l" defTabSz="914400" rtl="0" eaLnBrk="1" latinLnBrk="0" hangingPunct="1">
      <a:defRPr sz="1200" kern="1200">
        <a:solidFill>
          <a:schemeClr val="tx1"/>
        </a:solidFill>
        <a:latin typeface="阿里巴巴普惠体 2.0 55 Regular" panose="00020600040101010101" pitchFamily="18" charset="-122"/>
        <a:ea typeface="阿里巴巴普惠体 2.0 55 Regular" panose="00020600040101010101" pitchFamily="18" charset="-122"/>
        <a:cs typeface="+mn-cs"/>
      </a:defRPr>
    </a:lvl4pPr>
    <a:lvl5pPr marL="1828800" algn="l" defTabSz="914400" rtl="0" eaLnBrk="1" latinLnBrk="0" hangingPunct="1">
      <a:defRPr sz="1200" kern="1200">
        <a:solidFill>
          <a:schemeClr val="tx1"/>
        </a:solidFill>
        <a:latin typeface="阿里巴巴普惠体 2.0 55 Regular" panose="00020600040101010101" pitchFamily="18" charset="-122"/>
        <a:ea typeface="阿里巴巴普惠体 2.0 55 Regular"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页1">
    <p:bg>
      <p:bgPr>
        <a:solidFill>
          <a:schemeClr val="bg1">
            <a:lumMod val="95000"/>
            <a:alpha val="10000"/>
          </a:schemeClr>
        </a:solidFill>
        <a:effectLst/>
      </p:bgPr>
    </p:bg>
    <p:spTree>
      <p:nvGrpSpPr>
        <p:cNvPr id="1" name=""/>
        <p:cNvGrpSpPr/>
        <p:nvPr/>
      </p:nvGrpSpPr>
      <p:grpSpPr>
        <a:xfrm>
          <a:off x="0" y="0"/>
          <a:ext cx="0" cy="0"/>
          <a:chOff x="0" y="0"/>
          <a:chExt cx="0" cy="0"/>
        </a:xfrm>
      </p:grpSpPr>
      <p:pic>
        <p:nvPicPr>
          <p:cNvPr id="2" name="图片 1" descr="图标&#10;&#10;描述已自动生成">
            <a:extLst>
              <a:ext uri="{FF2B5EF4-FFF2-40B4-BE49-F238E27FC236}">
                <a16:creationId xmlns:a16="http://schemas.microsoft.com/office/drawing/2014/main" id="{E22F679A-DB86-8CFA-E949-6CC085C7C017}"/>
              </a:ext>
            </a:extLst>
          </p:cNvPr>
          <p:cNvPicPr>
            <a:picLocks noChangeAspect="1"/>
          </p:cNvPicPr>
          <p:nvPr userDrawn="1"/>
        </p:nvPicPr>
        <p:blipFill rotWithShape="1">
          <a:blip r:embed="rId3">
            <a:duotone>
              <a:schemeClr val="accent2">
                <a:shade val="45000"/>
                <a:satMod val="135000"/>
              </a:schemeClr>
              <a:prstClr val="white"/>
            </a:duotone>
            <a:alphaModFix amt="76000"/>
            <a:extLst>
              <a:ext uri="{28A0092B-C50C-407E-A947-70E740481C1C}">
                <a14:useLocalDpi xmlns:a14="http://schemas.microsoft.com/office/drawing/2010/main" val="0"/>
              </a:ext>
            </a:extLst>
          </a:blip>
          <a:srcRect r="13751" b="25779"/>
          <a:stretch/>
        </p:blipFill>
        <p:spPr>
          <a:xfrm>
            <a:off x="10041627" y="5385626"/>
            <a:ext cx="2150373" cy="1472375"/>
          </a:xfrm>
          <a:custGeom>
            <a:avLst/>
            <a:gdLst>
              <a:gd name="connsiteX0" fmla="*/ 0 w 2150373"/>
              <a:gd name="connsiteY0" fmla="*/ 0 h 1472375"/>
              <a:gd name="connsiteX1" fmla="*/ 2150373 w 2150373"/>
              <a:gd name="connsiteY1" fmla="*/ 0 h 1472375"/>
              <a:gd name="connsiteX2" fmla="*/ 2150373 w 2150373"/>
              <a:gd name="connsiteY2" fmla="*/ 1472375 h 1472375"/>
              <a:gd name="connsiteX3" fmla="*/ 0 w 2150373"/>
              <a:gd name="connsiteY3" fmla="*/ 1472375 h 1472375"/>
            </a:gdLst>
            <a:ahLst/>
            <a:cxnLst>
              <a:cxn ang="0">
                <a:pos x="connsiteX0" y="connsiteY0"/>
              </a:cxn>
              <a:cxn ang="0">
                <a:pos x="connsiteX1" y="connsiteY1"/>
              </a:cxn>
              <a:cxn ang="0">
                <a:pos x="connsiteX2" y="connsiteY2"/>
              </a:cxn>
              <a:cxn ang="0">
                <a:pos x="connsiteX3" y="connsiteY3"/>
              </a:cxn>
            </a:cxnLst>
            <a:rect l="l" t="t" r="r" b="b"/>
            <a:pathLst>
              <a:path w="2150373" h="1472375">
                <a:moveTo>
                  <a:pt x="0" y="0"/>
                </a:moveTo>
                <a:lnTo>
                  <a:pt x="2150373" y="0"/>
                </a:lnTo>
                <a:lnTo>
                  <a:pt x="2150373" y="1472375"/>
                </a:lnTo>
                <a:lnTo>
                  <a:pt x="0" y="1472375"/>
                </a:lnTo>
                <a:close/>
              </a:path>
            </a:pathLst>
          </a:custGeom>
        </p:spPr>
      </p:pic>
      <p:pic>
        <p:nvPicPr>
          <p:cNvPr id="4" name="PA-图片 228">
            <a:extLst>
              <a:ext uri="{FF2B5EF4-FFF2-40B4-BE49-F238E27FC236}">
                <a16:creationId xmlns:a16="http://schemas.microsoft.com/office/drawing/2014/main" id="{6E5A0429-4818-6266-2D59-057FDC2B2ADF}"/>
              </a:ext>
            </a:extLst>
          </p:cNvPr>
          <p:cNvPicPr>
            <a:picLocks noChangeAspect="1"/>
          </p:cNvPicPr>
          <p:nvPr userDrawn="1">
            <p:custDataLst>
              <p:tags r:id="rId1"/>
            </p:custDataLst>
          </p:nvPr>
        </p:nvPicPr>
        <p:blipFill rotWithShape="1">
          <a:blip r:embed="rId4">
            <a:extLst>
              <a:ext uri="{28A0092B-C50C-407E-A947-70E740481C1C}">
                <a14:useLocalDpi xmlns:a14="http://schemas.microsoft.com/office/drawing/2010/main" val="0"/>
              </a:ext>
            </a:extLst>
          </a:blip>
          <a:srcRect t="1" r="45879" b="-11746"/>
          <a:stretch/>
        </p:blipFill>
        <p:spPr>
          <a:xfrm>
            <a:off x="10504690" y="450432"/>
            <a:ext cx="1209262" cy="278231"/>
          </a:xfrm>
          <a:prstGeom prst="rect">
            <a:avLst/>
          </a:prstGeom>
        </p:spPr>
      </p:pic>
    </p:spTree>
    <p:extLst>
      <p:ext uri="{BB962C8B-B14F-4D97-AF65-F5344CB8AC3E}">
        <p14:creationId xmlns:p14="http://schemas.microsoft.com/office/powerpoint/2010/main" val="222934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页2">
    <p:bg>
      <p:bgPr>
        <a:solidFill>
          <a:schemeClr val="bg1">
            <a:lumMod val="95000"/>
            <a:alpha val="10000"/>
          </a:schemeClr>
        </a:solidFill>
        <a:effectLst/>
      </p:bgPr>
    </p:bg>
    <p:spTree>
      <p:nvGrpSpPr>
        <p:cNvPr id="1" name=""/>
        <p:cNvGrpSpPr/>
        <p:nvPr/>
      </p:nvGrpSpPr>
      <p:grpSpPr>
        <a:xfrm>
          <a:off x="0" y="0"/>
          <a:ext cx="0" cy="0"/>
          <a:chOff x="0" y="0"/>
          <a:chExt cx="0" cy="0"/>
        </a:xfrm>
      </p:grpSpPr>
      <p:pic>
        <p:nvPicPr>
          <p:cNvPr id="2" name="图片 1" descr="图标&#10;&#10;描述已自动生成">
            <a:extLst>
              <a:ext uri="{FF2B5EF4-FFF2-40B4-BE49-F238E27FC236}">
                <a16:creationId xmlns:a16="http://schemas.microsoft.com/office/drawing/2014/main" id="{E22F679A-DB86-8CFA-E949-6CC085C7C017}"/>
              </a:ext>
            </a:extLst>
          </p:cNvPr>
          <p:cNvPicPr>
            <a:picLocks noChangeAspect="1"/>
          </p:cNvPicPr>
          <p:nvPr userDrawn="1"/>
        </p:nvPicPr>
        <p:blipFill rotWithShape="1">
          <a:blip r:embed="rId3">
            <a:duotone>
              <a:schemeClr val="accent2">
                <a:shade val="45000"/>
                <a:satMod val="135000"/>
              </a:schemeClr>
              <a:prstClr val="white"/>
            </a:duotone>
            <a:alphaModFix amt="76000"/>
            <a:extLst>
              <a:ext uri="{28A0092B-C50C-407E-A947-70E740481C1C}">
                <a14:useLocalDpi xmlns:a14="http://schemas.microsoft.com/office/drawing/2010/main" val="0"/>
              </a:ext>
            </a:extLst>
          </a:blip>
          <a:srcRect r="13751" b="25779"/>
          <a:stretch/>
        </p:blipFill>
        <p:spPr>
          <a:xfrm>
            <a:off x="10041627" y="5385626"/>
            <a:ext cx="2150373" cy="1472375"/>
          </a:xfrm>
          <a:custGeom>
            <a:avLst/>
            <a:gdLst>
              <a:gd name="connsiteX0" fmla="*/ 0 w 2150373"/>
              <a:gd name="connsiteY0" fmla="*/ 0 h 1472375"/>
              <a:gd name="connsiteX1" fmla="*/ 2150373 w 2150373"/>
              <a:gd name="connsiteY1" fmla="*/ 0 h 1472375"/>
              <a:gd name="connsiteX2" fmla="*/ 2150373 w 2150373"/>
              <a:gd name="connsiteY2" fmla="*/ 1472375 h 1472375"/>
              <a:gd name="connsiteX3" fmla="*/ 0 w 2150373"/>
              <a:gd name="connsiteY3" fmla="*/ 1472375 h 1472375"/>
            </a:gdLst>
            <a:ahLst/>
            <a:cxnLst>
              <a:cxn ang="0">
                <a:pos x="connsiteX0" y="connsiteY0"/>
              </a:cxn>
              <a:cxn ang="0">
                <a:pos x="connsiteX1" y="connsiteY1"/>
              </a:cxn>
              <a:cxn ang="0">
                <a:pos x="connsiteX2" y="connsiteY2"/>
              </a:cxn>
              <a:cxn ang="0">
                <a:pos x="connsiteX3" y="connsiteY3"/>
              </a:cxn>
            </a:cxnLst>
            <a:rect l="l" t="t" r="r" b="b"/>
            <a:pathLst>
              <a:path w="2150373" h="1472375">
                <a:moveTo>
                  <a:pt x="0" y="0"/>
                </a:moveTo>
                <a:lnTo>
                  <a:pt x="2150373" y="0"/>
                </a:lnTo>
                <a:lnTo>
                  <a:pt x="2150373" y="1472375"/>
                </a:lnTo>
                <a:lnTo>
                  <a:pt x="0" y="1472375"/>
                </a:lnTo>
                <a:close/>
              </a:path>
            </a:pathLst>
          </a:custGeom>
        </p:spPr>
      </p:pic>
      <p:pic>
        <p:nvPicPr>
          <p:cNvPr id="3" name="PA-图片 228">
            <a:extLst>
              <a:ext uri="{FF2B5EF4-FFF2-40B4-BE49-F238E27FC236}">
                <a16:creationId xmlns:a16="http://schemas.microsoft.com/office/drawing/2014/main" id="{F0F8745C-5595-8362-BAFF-0B2ADB2F75E4}"/>
              </a:ext>
            </a:extLst>
          </p:cNvPr>
          <p:cNvPicPr>
            <a:picLocks noChangeAspect="1"/>
          </p:cNvPicPr>
          <p:nvPr userDrawn="1">
            <p:custDataLst>
              <p:tags r:id="rId1"/>
            </p:custDataLst>
          </p:nvPr>
        </p:nvPicPr>
        <p:blipFill rotWithShape="1">
          <a:blip r:embed="rId4">
            <a:extLst>
              <a:ext uri="{28A0092B-C50C-407E-A947-70E740481C1C}">
                <a14:useLocalDpi xmlns:a14="http://schemas.microsoft.com/office/drawing/2010/main" val="0"/>
              </a:ext>
            </a:extLst>
          </a:blip>
          <a:srcRect t="1" r="45879" b="-11746"/>
          <a:stretch/>
        </p:blipFill>
        <p:spPr>
          <a:xfrm>
            <a:off x="10504690" y="450432"/>
            <a:ext cx="1209262" cy="278231"/>
          </a:xfrm>
          <a:prstGeom prst="rect">
            <a:avLst/>
          </a:prstGeom>
        </p:spPr>
      </p:pic>
      <p:sp>
        <p:nvSpPr>
          <p:cNvPr id="6" name="文本框 5">
            <a:extLst>
              <a:ext uri="{FF2B5EF4-FFF2-40B4-BE49-F238E27FC236}">
                <a16:creationId xmlns:a16="http://schemas.microsoft.com/office/drawing/2014/main" id="{CEA103B0-D4DC-BA06-BAE2-DFE7F8C27A22}"/>
              </a:ext>
            </a:extLst>
          </p:cNvPr>
          <p:cNvSpPr txBox="1"/>
          <p:nvPr userDrawn="1"/>
        </p:nvSpPr>
        <p:spPr>
          <a:xfrm>
            <a:off x="9564382" y="6292949"/>
            <a:ext cx="6091880" cy="215444"/>
          </a:xfrm>
          <a:prstGeom prst="rect">
            <a:avLst/>
          </a:prstGeom>
          <a:noFill/>
        </p:spPr>
        <p:txBody>
          <a:bodyPr wrap="square">
            <a:spAutoFit/>
          </a:bodyPr>
          <a:lstStyle/>
          <a:p>
            <a:r>
              <a:rPr lang="en-US" altLang="zh-CN" sz="800" dirty="0">
                <a:solidFill>
                  <a:schemeClr val="tx1">
                    <a:lumMod val="65000"/>
                    <a:lumOff val="35000"/>
                  </a:schemeClr>
                </a:solidFill>
                <a:latin typeface="+mn-ea"/>
              </a:rPr>
              <a:t>* </a:t>
            </a:r>
            <a:r>
              <a:rPr lang="zh-CN" altLang="en-US" sz="800" dirty="0">
                <a:solidFill>
                  <a:schemeClr val="tx1">
                    <a:lumMod val="65000"/>
                    <a:lumOff val="35000"/>
                  </a:schemeClr>
                </a:solidFill>
                <a:latin typeface="+mn-ea"/>
                <a:ea typeface="+mn-ea"/>
              </a:rPr>
              <a:t>数据来源：国际站</a:t>
            </a:r>
            <a:r>
              <a:rPr lang="en-US" altLang="zh-CN" sz="800" dirty="0">
                <a:solidFill>
                  <a:schemeClr val="tx1">
                    <a:lumMod val="65000"/>
                    <a:lumOff val="35000"/>
                  </a:schemeClr>
                </a:solidFill>
                <a:latin typeface="+mn-ea"/>
                <a:ea typeface="+mn-ea"/>
              </a:rPr>
              <a:t>-</a:t>
            </a:r>
            <a:r>
              <a:rPr lang="zh-CN" altLang="en-US" sz="800" dirty="0">
                <a:solidFill>
                  <a:schemeClr val="tx1">
                    <a:lumMod val="65000"/>
                    <a:lumOff val="35000"/>
                  </a:schemeClr>
                </a:solidFill>
                <a:latin typeface="+mn-ea"/>
                <a:ea typeface="+mn-ea"/>
              </a:rPr>
              <a:t>行业与商家业务部</a:t>
            </a:r>
            <a:r>
              <a:rPr lang="en-US" altLang="zh-CN" sz="800" dirty="0">
                <a:solidFill>
                  <a:schemeClr val="tx1">
                    <a:lumMod val="65000"/>
                    <a:lumOff val="35000"/>
                  </a:schemeClr>
                </a:solidFill>
                <a:latin typeface="+mn-ea"/>
                <a:ea typeface="+mn-ea"/>
              </a:rPr>
              <a:t>【</a:t>
            </a:r>
            <a:r>
              <a:rPr lang="zh-CN" altLang="en-US" sz="800" dirty="0">
                <a:solidFill>
                  <a:schemeClr val="tx1">
                    <a:lumMod val="65000"/>
                    <a:lumOff val="35000"/>
                  </a:schemeClr>
                </a:solidFill>
                <a:latin typeface="+mn-ea"/>
                <a:ea typeface="+mn-ea"/>
              </a:rPr>
              <a:t>先知</a:t>
            </a:r>
            <a:r>
              <a:rPr lang="en-US" altLang="zh-CN" sz="800" dirty="0">
                <a:solidFill>
                  <a:schemeClr val="tx1">
                    <a:lumMod val="65000"/>
                    <a:lumOff val="35000"/>
                  </a:schemeClr>
                </a:solidFill>
                <a:latin typeface="+mn-ea"/>
                <a:ea typeface="+mn-ea"/>
              </a:rPr>
              <a:t>】</a:t>
            </a:r>
            <a:endParaRPr lang="zh-CN" altLang="en-US" sz="800" dirty="0">
              <a:solidFill>
                <a:schemeClr val="tx1">
                  <a:lumMod val="65000"/>
                  <a:lumOff val="35000"/>
                </a:schemeClr>
              </a:solidFill>
              <a:latin typeface="+mn-ea"/>
              <a:ea typeface="+mn-ea"/>
            </a:endParaRPr>
          </a:p>
        </p:txBody>
      </p:sp>
    </p:spTree>
    <p:extLst>
      <p:ext uri="{BB962C8B-B14F-4D97-AF65-F5344CB8AC3E}">
        <p14:creationId xmlns:p14="http://schemas.microsoft.com/office/powerpoint/2010/main" val="396761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66323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C270377A-AD72-9033-7C49-167C1BF95529}"/>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页面-下">
            <a:extLst>
              <a:ext uri="{FF2B5EF4-FFF2-40B4-BE49-F238E27FC236}">
                <a16:creationId xmlns:a16="http://schemas.microsoft.com/office/drawing/2014/main" id="{A6CC3132-08D8-A5D7-6341-78E6E91F7750}"/>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349156"/>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304" userDrawn="1">
          <p15:clr>
            <a:srgbClr val="F26B43"/>
          </p15:clr>
        </p15:guide>
        <p15:guide id="4" pos="7368" userDrawn="1">
          <p15:clr>
            <a:srgbClr val="F26B43"/>
          </p15:clr>
        </p15:guide>
        <p15:guide id="5" orient="horz" pos="459" userDrawn="1">
          <p15:clr>
            <a:srgbClr val="F26B43"/>
          </p15:clr>
        </p15:guide>
        <p15:guide id="7" orient="horz" pos="4056" userDrawn="1">
          <p15:clr>
            <a:srgbClr val="F26B43"/>
          </p15:clr>
        </p15:guide>
        <p15:guide id="8" orient="horz" pos="39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9.png"/><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10.xml"/><Relationship Id="rId6" Type="http://schemas.microsoft.com/office/2007/relationships/hdphoto" Target="../media/hdphoto4.wdp"/><Relationship Id="rId5" Type="http://schemas.openxmlformats.org/officeDocument/2006/relationships/image" Target="../media/image70.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jpeg"/><Relationship Id="rId3" Type="http://schemas.openxmlformats.org/officeDocument/2006/relationships/tags" Target="../tags/tag7.xml"/><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tags" Target="../tags/tag6.xml"/><Relationship Id="rId16" Type="http://schemas.openxmlformats.org/officeDocument/2006/relationships/image" Target="../media/image18.png"/><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13.jpeg"/><Relationship Id="rId5" Type="http://schemas.openxmlformats.org/officeDocument/2006/relationships/image" Target="../media/image5.png"/><Relationship Id="rId15" Type="http://schemas.openxmlformats.org/officeDocument/2006/relationships/image" Target="../media/image17.jpeg"/><Relationship Id="rId10" Type="http://schemas.openxmlformats.org/officeDocument/2006/relationships/image" Target="../media/image12.svg"/><Relationship Id="rId4" Type="http://schemas.openxmlformats.org/officeDocument/2006/relationships/slideLayout" Target="../slideLayouts/slideLayout2.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chart" Target="../charts/chart1.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24E1159-21DD-4704-AECB-A5D5B845159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5289" y="0"/>
            <a:ext cx="11506711" cy="6858000"/>
          </a:xfrm>
          <a:prstGeom prst="rect">
            <a:avLst/>
          </a:prstGeom>
        </p:spPr>
      </p:pic>
      <p:sp>
        <p:nvSpPr>
          <p:cNvPr id="16" name="任意多边形: 形状 15">
            <a:extLst>
              <a:ext uri="{FF2B5EF4-FFF2-40B4-BE49-F238E27FC236}">
                <a16:creationId xmlns:a16="http://schemas.microsoft.com/office/drawing/2014/main" id="{C2EA634C-09AF-DCB0-9663-3E4823C599FF}"/>
              </a:ext>
            </a:extLst>
          </p:cNvPr>
          <p:cNvSpPr/>
          <p:nvPr/>
        </p:nvSpPr>
        <p:spPr>
          <a:xfrm rot="16200000">
            <a:off x="-2510074" y="2510073"/>
            <a:ext cx="6858000" cy="1837853"/>
          </a:xfrm>
          <a:custGeom>
            <a:avLst/>
            <a:gdLst>
              <a:gd name="connsiteX0" fmla="*/ 6858000 w 6858000"/>
              <a:gd name="connsiteY0" fmla="*/ 0 h 1837853"/>
              <a:gd name="connsiteX1" fmla="*/ 6858000 w 6858000"/>
              <a:gd name="connsiteY1" fmla="*/ 1504344 h 1837853"/>
              <a:gd name="connsiteX2" fmla="*/ 5528073 w 6858000"/>
              <a:gd name="connsiteY2" fmla="*/ 1504344 h 1837853"/>
              <a:gd name="connsiteX3" fmla="*/ 5528073 w 6858000"/>
              <a:gd name="connsiteY3" fmla="*/ 1504345 h 1837853"/>
              <a:gd name="connsiteX4" fmla="*/ 5326051 w 6858000"/>
              <a:gd name="connsiteY4" fmla="*/ 1504345 h 1837853"/>
              <a:gd name="connsiteX5" fmla="*/ 5277729 w 6858000"/>
              <a:gd name="connsiteY5" fmla="*/ 1512603 h 1837853"/>
              <a:gd name="connsiteX6" fmla="*/ 4848396 w 6858000"/>
              <a:gd name="connsiteY6" fmla="*/ 1837853 h 1837853"/>
              <a:gd name="connsiteX7" fmla="*/ 4478791 w 6858000"/>
              <a:gd name="connsiteY7" fmla="*/ 1545255 h 1837853"/>
              <a:gd name="connsiteX8" fmla="*/ 4423304 w 6858000"/>
              <a:gd name="connsiteY8" fmla="*/ 1514923 h 1837853"/>
              <a:gd name="connsiteX9" fmla="*/ 0 w 6858000"/>
              <a:gd name="connsiteY9" fmla="*/ 1509223 h 1837853"/>
              <a:gd name="connsiteX10" fmla="*/ 0 w 6858000"/>
              <a:gd name="connsiteY10" fmla="*/ 0 h 183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1837853">
                <a:moveTo>
                  <a:pt x="6858000" y="0"/>
                </a:moveTo>
                <a:lnTo>
                  <a:pt x="6858000" y="1504344"/>
                </a:lnTo>
                <a:lnTo>
                  <a:pt x="5528073" y="1504344"/>
                </a:lnTo>
                <a:lnTo>
                  <a:pt x="5528073" y="1504345"/>
                </a:lnTo>
                <a:lnTo>
                  <a:pt x="5326051" y="1504345"/>
                </a:lnTo>
                <a:lnTo>
                  <a:pt x="5277729" y="1512603"/>
                </a:lnTo>
                <a:cubicBezTo>
                  <a:pt x="5101772" y="1577653"/>
                  <a:pt x="5073620" y="1837853"/>
                  <a:pt x="4848396" y="1837853"/>
                </a:cubicBezTo>
                <a:cubicBezTo>
                  <a:pt x="4651324" y="1837853"/>
                  <a:pt x="4605136" y="1638639"/>
                  <a:pt x="4478791" y="1545255"/>
                </a:cubicBezTo>
                <a:cubicBezTo>
                  <a:pt x="4460296" y="1535143"/>
                  <a:pt x="4450198" y="1521318"/>
                  <a:pt x="4423304" y="1514923"/>
                </a:cubicBezTo>
                <a:lnTo>
                  <a:pt x="0" y="1509223"/>
                </a:lnTo>
                <a:lnTo>
                  <a:pt x="0" y="0"/>
                </a:lnTo>
                <a:close/>
              </a:path>
            </a:pathLst>
          </a:custGeom>
          <a:gradFill>
            <a:gsLst>
              <a:gs pos="59000">
                <a:schemeClr val="accent2"/>
              </a:gs>
              <a:gs pos="0">
                <a:schemeClr val="accent3"/>
              </a:gs>
              <a:gs pos="100000">
                <a:srgbClr val="F27900"/>
              </a:gs>
            </a:gsLst>
            <a:lin ang="0" scaled="0"/>
          </a:gradFill>
          <a:ln w="12700" cap="flat" cmpd="sng" algn="ctr">
            <a:noFill/>
            <a:prstDash val="solid"/>
            <a:miter lim="800000"/>
          </a:ln>
          <a:effectLst>
            <a:outerShdw blurRad="177800" dist="38100" sx="102000" sy="102000" algn="l" rotWithShape="0">
              <a:schemeClr val="accent1">
                <a:lumMod val="50000"/>
                <a:alpha val="22000"/>
              </a:schemeClr>
            </a:outerShdw>
          </a:effectLst>
        </p:spPr>
        <p:txBody>
          <a:bodyPr wrap="square" rtlCol="0" anchor="ctr">
            <a:noAutofit/>
          </a:bodyPr>
          <a:lstStyle/>
          <a:p>
            <a:pPr algn="ctr"/>
            <a:endParaRPr lang="en-US" kern="0">
              <a:solidFill>
                <a:prstClr val="white"/>
              </a:solidFill>
            </a:endParaRPr>
          </a:p>
        </p:txBody>
      </p:sp>
      <p:pic>
        <p:nvPicPr>
          <p:cNvPr id="3" name="PA-图片 228">
            <a:extLst>
              <a:ext uri="{FF2B5EF4-FFF2-40B4-BE49-F238E27FC236}">
                <a16:creationId xmlns:a16="http://schemas.microsoft.com/office/drawing/2014/main" id="{87A72C53-7C86-D796-B31D-8CA9A0197117}"/>
              </a:ext>
            </a:extLst>
          </p:cNvPr>
          <p:cNvPicPr>
            <a:picLocks noChangeAspect="1"/>
          </p:cNvPicPr>
          <p:nvPr>
            <p:custDataLst>
              <p:tags r:id="rId1"/>
            </p:custDataLst>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t="1" r="45879" b="-11746"/>
          <a:stretch/>
        </p:blipFill>
        <p:spPr>
          <a:xfrm>
            <a:off x="10504690" y="450432"/>
            <a:ext cx="1209262" cy="278231"/>
          </a:xfrm>
          <a:prstGeom prst="rect">
            <a:avLst/>
          </a:prstGeom>
        </p:spPr>
      </p:pic>
      <p:sp>
        <p:nvSpPr>
          <p:cNvPr id="4" name="文本框 3">
            <a:extLst>
              <a:ext uri="{FF2B5EF4-FFF2-40B4-BE49-F238E27FC236}">
                <a16:creationId xmlns:a16="http://schemas.microsoft.com/office/drawing/2014/main" id="{7B68A66F-14E1-416D-E29E-70D32570ADEA}"/>
              </a:ext>
            </a:extLst>
          </p:cNvPr>
          <p:cNvSpPr txBox="1"/>
          <p:nvPr/>
        </p:nvSpPr>
        <p:spPr>
          <a:xfrm>
            <a:off x="2001236" y="1732455"/>
            <a:ext cx="9804684" cy="646331"/>
          </a:xfrm>
          <a:prstGeom prst="rect">
            <a:avLst/>
          </a:prstGeom>
          <a:noFill/>
        </p:spPr>
        <p:txBody>
          <a:bodyPr wrap="square">
            <a:spAutoFit/>
          </a:bodyPr>
          <a:lstStyle/>
          <a:p>
            <a:r>
              <a:rPr lang="en-US" altLang="zh-CN" sz="3600" dirty="0" err="1">
                <a:solidFill>
                  <a:schemeClr val="bg1"/>
                </a:solidFill>
                <a:latin typeface="+mj-lt"/>
                <a:ea typeface="+mj-ea"/>
              </a:rPr>
              <a:t>Báo</a:t>
            </a:r>
            <a:r>
              <a:rPr lang="en-US" altLang="zh-CN" sz="3600" dirty="0">
                <a:solidFill>
                  <a:schemeClr val="bg1"/>
                </a:solidFill>
                <a:latin typeface="+mj-lt"/>
                <a:ea typeface="+mj-ea"/>
              </a:rPr>
              <a:t> </a:t>
            </a:r>
            <a:r>
              <a:rPr lang="en-US" altLang="zh-CN" sz="3600" dirty="0" err="1">
                <a:solidFill>
                  <a:schemeClr val="bg1"/>
                </a:solidFill>
                <a:latin typeface="+mj-lt"/>
                <a:ea typeface="+mj-ea"/>
              </a:rPr>
              <a:t>cáo</a:t>
            </a:r>
            <a:r>
              <a:rPr lang="en-US" altLang="zh-CN" sz="3600" dirty="0">
                <a:solidFill>
                  <a:schemeClr val="bg1"/>
                </a:solidFill>
                <a:latin typeface="+mj-lt"/>
                <a:ea typeface="+mj-ea"/>
              </a:rPr>
              <a:t> </a:t>
            </a:r>
            <a:r>
              <a:rPr lang="en-US" altLang="zh-CN" sz="3600" dirty="0" err="1">
                <a:solidFill>
                  <a:schemeClr val="bg1"/>
                </a:solidFill>
                <a:latin typeface="+mj-lt"/>
                <a:ea typeface="+mj-ea"/>
              </a:rPr>
              <a:t>ngành</a:t>
            </a:r>
            <a:r>
              <a:rPr lang="en-US" altLang="zh-CN" sz="3600" dirty="0">
                <a:solidFill>
                  <a:schemeClr val="bg1"/>
                </a:solidFill>
                <a:latin typeface="+mj-lt"/>
                <a:ea typeface="+mj-ea"/>
              </a:rPr>
              <a:t> </a:t>
            </a:r>
            <a:r>
              <a:rPr lang="en-US" altLang="zh-CN" sz="3600" dirty="0" err="1">
                <a:solidFill>
                  <a:schemeClr val="bg1"/>
                </a:solidFill>
                <a:latin typeface="+mj-lt"/>
                <a:ea typeface="+mj-ea"/>
              </a:rPr>
              <a:t>Nội</a:t>
            </a:r>
            <a:r>
              <a:rPr lang="en-US" altLang="zh-CN" sz="3600" dirty="0">
                <a:solidFill>
                  <a:schemeClr val="bg1"/>
                </a:solidFill>
                <a:latin typeface="+mj-lt"/>
                <a:ea typeface="+mj-ea"/>
              </a:rPr>
              <a:t> </a:t>
            </a:r>
            <a:r>
              <a:rPr lang="en-US" altLang="zh-CN" sz="3600" dirty="0" err="1">
                <a:solidFill>
                  <a:schemeClr val="bg1"/>
                </a:solidFill>
                <a:latin typeface="+mj-lt"/>
                <a:ea typeface="+mj-ea"/>
              </a:rPr>
              <a:t>Thất</a:t>
            </a:r>
            <a:r>
              <a:rPr lang="en-US" altLang="zh-CN" sz="3600" dirty="0">
                <a:solidFill>
                  <a:schemeClr val="bg1"/>
                </a:solidFill>
                <a:latin typeface="+mj-lt"/>
                <a:ea typeface="+mj-ea"/>
              </a:rPr>
              <a:t>: Xu </a:t>
            </a:r>
            <a:r>
              <a:rPr lang="en-US" altLang="zh-CN" sz="3600" dirty="0" err="1">
                <a:solidFill>
                  <a:schemeClr val="bg1"/>
                </a:solidFill>
                <a:latin typeface="+mj-lt"/>
                <a:ea typeface="+mj-ea"/>
              </a:rPr>
              <a:t>hướng</a:t>
            </a:r>
            <a:r>
              <a:rPr lang="en-US" altLang="zh-CN" sz="3600" dirty="0">
                <a:solidFill>
                  <a:schemeClr val="bg1"/>
                </a:solidFill>
                <a:latin typeface="+mj-lt"/>
                <a:ea typeface="+mj-ea"/>
              </a:rPr>
              <a:t> &amp; </a:t>
            </a:r>
            <a:r>
              <a:rPr lang="en-US" altLang="zh-CN" sz="3600" dirty="0" err="1">
                <a:solidFill>
                  <a:schemeClr val="bg1"/>
                </a:solidFill>
                <a:latin typeface="+mj-lt"/>
                <a:ea typeface="+mj-ea"/>
              </a:rPr>
              <a:t>Triển</a:t>
            </a:r>
            <a:r>
              <a:rPr lang="en-US" altLang="zh-CN" sz="3600" dirty="0">
                <a:solidFill>
                  <a:schemeClr val="bg1"/>
                </a:solidFill>
                <a:latin typeface="+mj-lt"/>
                <a:ea typeface="+mj-ea"/>
              </a:rPr>
              <a:t> </a:t>
            </a:r>
            <a:r>
              <a:rPr lang="en-US" altLang="zh-CN" sz="3600" dirty="0" err="1">
                <a:solidFill>
                  <a:schemeClr val="bg1"/>
                </a:solidFill>
                <a:latin typeface="+mj-lt"/>
                <a:ea typeface="+mj-ea"/>
              </a:rPr>
              <a:t>vọng</a:t>
            </a:r>
            <a:r>
              <a:rPr lang="en-US" altLang="zh-CN" sz="3600" dirty="0">
                <a:solidFill>
                  <a:schemeClr val="bg1"/>
                </a:solidFill>
                <a:latin typeface="+mj-lt"/>
                <a:ea typeface="+mj-ea"/>
              </a:rPr>
              <a:t> </a:t>
            </a:r>
            <a:endParaRPr lang="en-US" altLang="zh-CN" sz="3600" kern="0" dirty="0">
              <a:solidFill>
                <a:schemeClr val="bg1"/>
              </a:solidFill>
              <a:latin typeface="+mj-lt"/>
              <a:ea typeface="+mj-ea"/>
              <a:cs typeface="阿里巴巴普惠体 2.0 65 Medium" panose="00020600040101010101" pitchFamily="18" charset="-122"/>
              <a:sym typeface="阿里巴巴普惠体 2.0 55 Regular" panose="00020600040101010101" pitchFamily="18" charset="-122"/>
            </a:endParaRPr>
          </a:p>
        </p:txBody>
      </p:sp>
    </p:spTree>
    <p:extLst>
      <p:ext uri="{BB962C8B-B14F-4D97-AF65-F5344CB8AC3E}">
        <p14:creationId xmlns:p14="http://schemas.microsoft.com/office/powerpoint/2010/main" val="21467985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F96334D-0756-4FAF-8271-3938171930DC}"/>
              </a:ext>
            </a:extLst>
          </p:cNvPr>
          <p:cNvSpPr/>
          <p:nvPr/>
        </p:nvSpPr>
        <p:spPr>
          <a:xfrm>
            <a:off x="263956" y="3129775"/>
            <a:ext cx="7764528" cy="3351361"/>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a:cs typeface="+mn-ea"/>
              <a:sym typeface="+mn-lt"/>
            </a:endParaRPr>
          </a:p>
        </p:txBody>
      </p:sp>
      <p:sp>
        <p:nvSpPr>
          <p:cNvPr id="5" name="矩形 4">
            <a:extLst>
              <a:ext uri="{FF2B5EF4-FFF2-40B4-BE49-F238E27FC236}">
                <a16:creationId xmlns:a16="http://schemas.microsoft.com/office/drawing/2014/main" id="{6F7B8DAD-4C91-42D9-A072-5D430A491889}"/>
              </a:ext>
            </a:extLst>
          </p:cNvPr>
          <p:cNvSpPr/>
          <p:nvPr/>
        </p:nvSpPr>
        <p:spPr>
          <a:xfrm>
            <a:off x="8095387" y="918866"/>
            <a:ext cx="3810522" cy="5576002"/>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a:cs typeface="+mn-ea"/>
              <a:sym typeface="+mn-lt"/>
            </a:endParaRPr>
          </a:p>
        </p:txBody>
      </p:sp>
      <p:sp>
        <p:nvSpPr>
          <p:cNvPr id="6" name="文本框 5">
            <a:extLst>
              <a:ext uri="{FF2B5EF4-FFF2-40B4-BE49-F238E27FC236}">
                <a16:creationId xmlns:a16="http://schemas.microsoft.com/office/drawing/2014/main" id="{83BCDA1D-826E-4D69-B181-B1CDF1814470}"/>
              </a:ext>
            </a:extLst>
          </p:cNvPr>
          <p:cNvSpPr txBox="1"/>
          <p:nvPr/>
        </p:nvSpPr>
        <p:spPr>
          <a:xfrm>
            <a:off x="8117522" y="1040866"/>
            <a:ext cx="3291665" cy="307777"/>
          </a:xfrm>
          <a:prstGeom prst="rect">
            <a:avLst/>
          </a:prstGeom>
          <a:noFill/>
        </p:spPr>
        <p:txBody>
          <a:bodyPr wrap="square" rtlCol="0">
            <a:spAutoFit/>
          </a:bodyPr>
          <a:lstStyle/>
          <a:p>
            <a:pPr lvl="0">
              <a:defRPr/>
            </a:pP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gia</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mua</a:t>
            </a:r>
            <a:r>
              <a:rPr lang="en-US" altLang="zh-CN"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nhiều</a:t>
            </a:r>
            <a:r>
              <a:rPr lang="en-US" altLang="zh-CN"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nhất</a:t>
            </a:r>
            <a:endParaRPr lang="zh-CN" altLang="en-US"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文本框 6">
            <a:extLst>
              <a:ext uri="{FF2B5EF4-FFF2-40B4-BE49-F238E27FC236}">
                <a16:creationId xmlns:a16="http://schemas.microsoft.com/office/drawing/2014/main" id="{F177A49C-24F9-4F94-A8F2-C1D254F3A3CA}"/>
              </a:ext>
            </a:extLst>
          </p:cNvPr>
          <p:cNvSpPr txBox="1"/>
          <p:nvPr/>
        </p:nvSpPr>
        <p:spPr>
          <a:xfrm>
            <a:off x="378532" y="3183055"/>
            <a:ext cx="3291665" cy="307777"/>
          </a:xfrm>
          <a:prstGeom prst="rect">
            <a:avLst/>
          </a:prstGeom>
          <a:noFill/>
        </p:spPr>
        <p:txBody>
          <a:bodyPr wrap="square" rtlCol="0">
            <a:spAutoFit/>
          </a:bodyPr>
          <a:lstStyle/>
          <a:p>
            <a:pPr lvl="0">
              <a:defRPr/>
            </a:pP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Nhóm</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danh</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mục</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cấp</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3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phổ</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biến</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endParaRPr kumimoji="0" lang="zh-CN" altLang="en-US" sz="1400" b="1" i="0" u="none" strike="noStrike" kern="1200" cap="none" spc="0" normalizeH="0" baseline="0" noProof="0" dirty="0">
              <a:ln>
                <a:noFill/>
              </a:ln>
              <a:solidFill>
                <a:schemeClr val="accent2"/>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D64DCB51-5A16-4E6F-85DD-809323EC11E9}"/>
              </a:ext>
            </a:extLst>
          </p:cNvPr>
          <p:cNvSpPr txBox="1"/>
          <p:nvPr/>
        </p:nvSpPr>
        <p:spPr>
          <a:xfrm>
            <a:off x="226789" y="248281"/>
            <a:ext cx="8486287" cy="523220"/>
          </a:xfrm>
          <a:prstGeom prst="rect">
            <a:avLst/>
          </a:prstGeom>
          <a:noFill/>
        </p:spPr>
        <p:txBody>
          <a:bodyPr wrap="square" rtlCol="0" anchor="ctr">
            <a:spAutoFit/>
          </a:bodyPr>
          <a:lstStyle/>
          <a:p>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Phân</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tích</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danh</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mục</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chủ</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chốt</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Nội</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thất</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ngoài</a:t>
            </a:r>
            <a:r>
              <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800" dirty="0" err="1">
                <a:solidFill>
                  <a:schemeClr val="tx1">
                    <a:lumMod val="85000"/>
                    <a:lumOff val="15000"/>
                  </a:schemeClr>
                </a:solidFill>
                <a:latin typeface="+mj-ea"/>
                <a:ea typeface="+mj-ea"/>
                <a:cs typeface="阿里巴巴普惠体 2.0 65 Medium" panose="00020600040101010101" pitchFamily="18" charset="-122"/>
                <a:sym typeface="Helvetica Light"/>
              </a:rPr>
              <a:t>trời</a:t>
            </a:r>
            <a:endParaRPr lang="en-US" altLang="zh-CN" sz="2800"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sp>
        <p:nvSpPr>
          <p:cNvPr id="9" name="矩形 8">
            <a:extLst>
              <a:ext uri="{FF2B5EF4-FFF2-40B4-BE49-F238E27FC236}">
                <a16:creationId xmlns:a16="http://schemas.microsoft.com/office/drawing/2014/main" id="{79084CEF-CAE3-4822-B963-AE0F4B244A02}"/>
              </a:ext>
            </a:extLst>
          </p:cNvPr>
          <p:cNvSpPr/>
          <p:nvPr/>
        </p:nvSpPr>
        <p:spPr>
          <a:xfrm>
            <a:off x="263953" y="918866"/>
            <a:ext cx="7764527" cy="2164481"/>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a:cs typeface="+mn-ea"/>
              <a:sym typeface="+mn-lt"/>
            </a:endParaRPr>
          </a:p>
        </p:txBody>
      </p:sp>
      <p:sp>
        <p:nvSpPr>
          <p:cNvPr id="10" name="矩形 9">
            <a:extLst>
              <a:ext uri="{FF2B5EF4-FFF2-40B4-BE49-F238E27FC236}">
                <a16:creationId xmlns:a16="http://schemas.microsoft.com/office/drawing/2014/main" id="{1473C4F3-D2F2-4A4F-B713-063DA9729CFE}"/>
              </a:ext>
            </a:extLst>
          </p:cNvPr>
          <p:cNvSpPr/>
          <p:nvPr/>
        </p:nvSpPr>
        <p:spPr>
          <a:xfrm>
            <a:off x="309839" y="1147708"/>
            <a:ext cx="2469846" cy="1569660"/>
          </a:xfrm>
          <a:prstGeom prst="rect">
            <a:avLst/>
          </a:prstGeom>
        </p:spPr>
        <p:txBody>
          <a:bodyPr wrap="square">
            <a:spAutoFit/>
          </a:bodyPr>
          <a:lstStyle/>
          <a:p>
            <a:pPr lvl="0">
              <a:defRPr/>
            </a:pPr>
            <a:r>
              <a:rPr lang="vi-VN" sz="1600" dirty="0"/>
              <a:t>Doanh số bán nội thất ngoài trời tăng </a:t>
            </a:r>
            <a:r>
              <a:rPr lang="vi-VN" sz="1600" dirty="0">
                <a:solidFill>
                  <a:srgbClr val="FF0000"/>
                </a:solidFill>
              </a:rPr>
              <a:t>23,81%</a:t>
            </a:r>
            <a:r>
              <a:rPr lang="vi-VN" sz="1600" dirty="0"/>
              <a:t>, với các sản phẩm phổ biến nhất là bàn ghế ngoài trời, bộ đồng quê, ghế sofa sân vườn và ghế dài ngoài trời.</a:t>
            </a:r>
            <a:endParaRPr lang="zh-CN" altLang="en-US" sz="1400"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1" name="文本框 10">
            <a:extLst>
              <a:ext uri="{FF2B5EF4-FFF2-40B4-BE49-F238E27FC236}">
                <a16:creationId xmlns:a16="http://schemas.microsoft.com/office/drawing/2014/main" id="{4AC62C2D-556E-4D47-8F52-1FF64927BBEF}"/>
              </a:ext>
            </a:extLst>
          </p:cNvPr>
          <p:cNvSpPr txBox="1"/>
          <p:nvPr/>
        </p:nvSpPr>
        <p:spPr>
          <a:xfrm>
            <a:off x="8197418" y="5414866"/>
            <a:ext cx="3650730" cy="1169551"/>
          </a:xfrm>
          <a:prstGeom prst="rect">
            <a:avLst/>
          </a:prstGeom>
          <a:noFill/>
        </p:spPr>
        <p:txBody>
          <a:bodyPr wrap="square" rtlCol="0">
            <a:spAutoFit/>
          </a:bodyPr>
          <a:lstStyle/>
          <a:p>
            <a:pPr marL="171450" lvl="0" indent="-171450">
              <a:buFont typeface="Arial" panose="020B0604020202020204" pitchFamily="34" charset="0"/>
              <a:buChar char="•"/>
              <a:defRPr/>
            </a:pP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chủ</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chốt</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Bắc</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có</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sức</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tiêu</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thụ</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lớn</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nhất</a:t>
            </a:r>
            <a:endPar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171450" lvl="0" indent="-171450">
              <a:buFont typeface="Arial" panose="020B0604020202020204" pitchFamily="34" charset="0"/>
              <a:buChar char="•"/>
              <a:defRPr/>
            </a:pP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khác</a:t>
            </a:r>
            <a:r>
              <a:rPr lang="en-US" altLang="zh-CN" sz="12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Châu</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Âu</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có</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dấu</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hiệu</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phục</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hồi</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Mexico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cho</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thấy</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sức</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mua</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rất</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đáng</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chú</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ý</a:t>
            </a:r>
            <a:endParaRPr lang="en-US" altLang="zh-CN" sz="1200" dirty="0">
              <a:ea typeface="阿里巴巴普惠体" panose="00020600040101010101" pitchFamily="18" charset="-122"/>
            </a:endParaRPr>
          </a:p>
          <a:p>
            <a:pPr marL="171450" lvl="0" indent="-171450">
              <a:buFont typeface="Arial" panose="020B0604020202020204" pitchFamily="34" charset="0"/>
              <a:buChar char="•"/>
              <a:defRPr/>
            </a:pPr>
            <a:endParaRPr kumimoji="0" lang="zh-CN" altLang="en-US" sz="1000" b="0" i="0" u="none" strike="noStrike" kern="1200" cap="none" spc="0" normalizeH="0" baseline="0" noProof="0" dirty="0">
              <a:ln>
                <a:noFill/>
              </a:ln>
              <a:solidFill>
                <a:prstClr val="black"/>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12" name="图片 11">
            <a:extLst>
              <a:ext uri="{FF2B5EF4-FFF2-40B4-BE49-F238E27FC236}">
                <a16:creationId xmlns:a16="http://schemas.microsoft.com/office/drawing/2014/main" id="{495D16FB-86B2-40EE-B7BD-B21C51D7541F}"/>
              </a:ext>
            </a:extLst>
          </p:cNvPr>
          <p:cNvPicPr>
            <a:picLocks noChangeAspect="1"/>
          </p:cNvPicPr>
          <p:nvPr/>
        </p:nvPicPr>
        <p:blipFill>
          <a:blip r:embed="rId2"/>
          <a:stretch>
            <a:fillRect/>
          </a:stretch>
        </p:blipFill>
        <p:spPr>
          <a:xfrm>
            <a:off x="378532" y="3588720"/>
            <a:ext cx="7493430" cy="1313747"/>
          </a:xfrm>
          <a:prstGeom prst="rect">
            <a:avLst/>
          </a:prstGeom>
        </p:spPr>
      </p:pic>
      <p:pic>
        <p:nvPicPr>
          <p:cNvPr id="13" name="图片 12">
            <a:extLst>
              <a:ext uri="{FF2B5EF4-FFF2-40B4-BE49-F238E27FC236}">
                <a16:creationId xmlns:a16="http://schemas.microsoft.com/office/drawing/2014/main" id="{2FBAF1E2-9CAD-4AA3-8D60-8688B653768A}"/>
              </a:ext>
            </a:extLst>
          </p:cNvPr>
          <p:cNvPicPr>
            <a:picLocks noChangeAspect="1"/>
          </p:cNvPicPr>
          <p:nvPr/>
        </p:nvPicPr>
        <p:blipFill>
          <a:blip r:embed="rId3"/>
          <a:stretch>
            <a:fillRect/>
          </a:stretch>
        </p:blipFill>
        <p:spPr>
          <a:xfrm>
            <a:off x="378532" y="4948895"/>
            <a:ext cx="4988255" cy="1328700"/>
          </a:xfrm>
          <a:prstGeom prst="rect">
            <a:avLst/>
          </a:prstGeom>
        </p:spPr>
      </p:pic>
      <p:pic>
        <p:nvPicPr>
          <p:cNvPr id="14" name="图片 13">
            <a:extLst>
              <a:ext uri="{FF2B5EF4-FFF2-40B4-BE49-F238E27FC236}">
                <a16:creationId xmlns:a16="http://schemas.microsoft.com/office/drawing/2014/main" id="{EACB745A-ACF2-4DEC-80F0-6EB29898325A}"/>
              </a:ext>
            </a:extLst>
          </p:cNvPr>
          <p:cNvPicPr>
            <a:picLocks noChangeAspect="1"/>
          </p:cNvPicPr>
          <p:nvPr/>
        </p:nvPicPr>
        <p:blipFill>
          <a:blip r:embed="rId4"/>
          <a:stretch>
            <a:fillRect/>
          </a:stretch>
        </p:blipFill>
        <p:spPr>
          <a:xfrm>
            <a:off x="5362363" y="4958982"/>
            <a:ext cx="2517356" cy="1318614"/>
          </a:xfrm>
          <a:prstGeom prst="rect">
            <a:avLst/>
          </a:prstGeom>
        </p:spPr>
      </p:pic>
      <p:pic>
        <p:nvPicPr>
          <p:cNvPr id="15" name="图片 14">
            <a:extLst>
              <a:ext uri="{FF2B5EF4-FFF2-40B4-BE49-F238E27FC236}">
                <a16:creationId xmlns:a16="http://schemas.microsoft.com/office/drawing/2014/main" id="{797628E9-5BE0-4BD9-BBF4-AFF1A82375EE}"/>
              </a:ext>
            </a:extLst>
          </p:cNvPr>
          <p:cNvPicPr>
            <a:picLocks noChangeAspect="1"/>
          </p:cNvPicPr>
          <p:nvPr/>
        </p:nvPicPr>
        <p:blipFill>
          <a:blip r:embed="rId5"/>
          <a:stretch>
            <a:fillRect/>
          </a:stretch>
        </p:blipFill>
        <p:spPr>
          <a:xfrm>
            <a:off x="2772251" y="1235216"/>
            <a:ext cx="5193745" cy="1753879"/>
          </a:xfrm>
          <a:prstGeom prst="rect">
            <a:avLst/>
          </a:prstGeom>
        </p:spPr>
      </p:pic>
      <p:pic>
        <p:nvPicPr>
          <p:cNvPr id="16" name="图片 15">
            <a:extLst>
              <a:ext uri="{FF2B5EF4-FFF2-40B4-BE49-F238E27FC236}">
                <a16:creationId xmlns:a16="http://schemas.microsoft.com/office/drawing/2014/main" id="{9850DB99-F131-4FAC-985F-8C455DEC3469}"/>
              </a:ext>
            </a:extLst>
          </p:cNvPr>
          <p:cNvPicPr>
            <a:picLocks noChangeAspect="1"/>
          </p:cNvPicPr>
          <p:nvPr/>
        </p:nvPicPr>
        <p:blipFill rotWithShape="1">
          <a:blip r:embed="rId6"/>
          <a:srcRect t="7017"/>
          <a:stretch/>
        </p:blipFill>
        <p:spPr>
          <a:xfrm>
            <a:off x="8433876" y="1755227"/>
            <a:ext cx="1816787" cy="3589819"/>
          </a:xfrm>
          <a:prstGeom prst="rect">
            <a:avLst/>
          </a:prstGeom>
        </p:spPr>
      </p:pic>
      <p:pic>
        <p:nvPicPr>
          <p:cNvPr id="17" name="图片 16">
            <a:extLst>
              <a:ext uri="{FF2B5EF4-FFF2-40B4-BE49-F238E27FC236}">
                <a16:creationId xmlns:a16="http://schemas.microsoft.com/office/drawing/2014/main" id="{F33D6701-C514-4865-835C-A85AAC4B8673}"/>
              </a:ext>
            </a:extLst>
          </p:cNvPr>
          <p:cNvPicPr>
            <a:picLocks noChangeAspect="1"/>
          </p:cNvPicPr>
          <p:nvPr/>
        </p:nvPicPr>
        <p:blipFill rotWithShape="1">
          <a:blip r:embed="rId7"/>
          <a:srcRect l="3609" t="6756" r="1"/>
          <a:stretch/>
        </p:blipFill>
        <p:spPr>
          <a:xfrm>
            <a:off x="10276477" y="1755226"/>
            <a:ext cx="689389" cy="3609031"/>
          </a:xfrm>
          <a:prstGeom prst="rect">
            <a:avLst/>
          </a:prstGeom>
        </p:spPr>
      </p:pic>
      <p:sp>
        <p:nvSpPr>
          <p:cNvPr id="2" name="文本框 1">
            <a:extLst>
              <a:ext uri="{FF2B5EF4-FFF2-40B4-BE49-F238E27FC236}">
                <a16:creationId xmlns:a16="http://schemas.microsoft.com/office/drawing/2014/main" id="{B714703C-63D2-47F2-9DF5-AFE9279A8CAB}"/>
              </a:ext>
            </a:extLst>
          </p:cNvPr>
          <p:cNvSpPr txBox="1"/>
          <p:nvPr/>
        </p:nvSpPr>
        <p:spPr>
          <a:xfrm>
            <a:off x="928764" y="3820858"/>
            <a:ext cx="1415044" cy="307777"/>
          </a:xfrm>
          <a:prstGeom prst="rect">
            <a:avLst/>
          </a:prstGeom>
          <a:solidFill>
            <a:srgbClr val="E6E6E6"/>
          </a:solidFill>
          <a:ln>
            <a:noFill/>
          </a:ln>
        </p:spPr>
        <p:txBody>
          <a:bodyPr wrap="square" rtlCol="0">
            <a:spAutoFit/>
          </a:bodyPr>
          <a:lstStyle/>
          <a:p>
            <a:r>
              <a:rPr lang="en-US" altLang="zh-CN" sz="1400" dirty="0" err="1"/>
              <a:t>Ghế</a:t>
            </a:r>
            <a:r>
              <a:rPr lang="en-US" altLang="zh-CN" sz="1400" dirty="0"/>
              <a:t> </a:t>
            </a:r>
            <a:r>
              <a:rPr lang="en-US" altLang="zh-CN" sz="1400" dirty="0" err="1"/>
              <a:t>bãi</a:t>
            </a:r>
            <a:r>
              <a:rPr lang="en-US" altLang="zh-CN" sz="1400" dirty="0"/>
              <a:t> </a:t>
            </a:r>
            <a:r>
              <a:rPr lang="en-US" altLang="zh-CN" sz="1400" dirty="0" err="1"/>
              <a:t>biển</a:t>
            </a:r>
            <a:endParaRPr lang="zh-CN" altLang="en-US" sz="1400" dirty="0"/>
          </a:p>
        </p:txBody>
      </p:sp>
      <p:sp>
        <p:nvSpPr>
          <p:cNvPr id="20" name="文本框 19">
            <a:extLst>
              <a:ext uri="{FF2B5EF4-FFF2-40B4-BE49-F238E27FC236}">
                <a16:creationId xmlns:a16="http://schemas.microsoft.com/office/drawing/2014/main" id="{FA2D9F6E-EB35-4DBE-AC03-A2107C53F0D2}"/>
              </a:ext>
            </a:extLst>
          </p:cNvPr>
          <p:cNvSpPr txBox="1"/>
          <p:nvPr/>
        </p:nvSpPr>
        <p:spPr>
          <a:xfrm>
            <a:off x="856782" y="4520563"/>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1" name="文本框 20">
            <a:extLst>
              <a:ext uri="{FF2B5EF4-FFF2-40B4-BE49-F238E27FC236}">
                <a16:creationId xmlns:a16="http://schemas.microsoft.com/office/drawing/2014/main" id="{39458A9B-96BE-478F-AF95-9522D7BF40D9}"/>
              </a:ext>
            </a:extLst>
          </p:cNvPr>
          <p:cNvSpPr txBox="1"/>
          <p:nvPr/>
        </p:nvSpPr>
        <p:spPr>
          <a:xfrm>
            <a:off x="1013484" y="5892164"/>
            <a:ext cx="491168"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2" name="文本框 21">
            <a:extLst>
              <a:ext uri="{FF2B5EF4-FFF2-40B4-BE49-F238E27FC236}">
                <a16:creationId xmlns:a16="http://schemas.microsoft.com/office/drawing/2014/main" id="{DB830FEB-2909-4713-B440-548C67A70C38}"/>
              </a:ext>
            </a:extLst>
          </p:cNvPr>
          <p:cNvSpPr txBox="1"/>
          <p:nvPr/>
        </p:nvSpPr>
        <p:spPr>
          <a:xfrm>
            <a:off x="3470402" y="4520563"/>
            <a:ext cx="491168"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3" name="文本框 22">
            <a:extLst>
              <a:ext uri="{FF2B5EF4-FFF2-40B4-BE49-F238E27FC236}">
                <a16:creationId xmlns:a16="http://schemas.microsoft.com/office/drawing/2014/main" id="{34C8C2B5-5C3B-4F3F-A702-8EA73EE15694}"/>
              </a:ext>
            </a:extLst>
          </p:cNvPr>
          <p:cNvSpPr txBox="1"/>
          <p:nvPr/>
        </p:nvSpPr>
        <p:spPr>
          <a:xfrm>
            <a:off x="3491422" y="5892164"/>
            <a:ext cx="491168"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4" name="文本框 23">
            <a:extLst>
              <a:ext uri="{FF2B5EF4-FFF2-40B4-BE49-F238E27FC236}">
                <a16:creationId xmlns:a16="http://schemas.microsoft.com/office/drawing/2014/main" id="{1ACF1C4E-183D-4ED1-9411-56043F7D6D54}"/>
              </a:ext>
            </a:extLst>
          </p:cNvPr>
          <p:cNvSpPr txBox="1"/>
          <p:nvPr/>
        </p:nvSpPr>
        <p:spPr>
          <a:xfrm>
            <a:off x="6001739" y="5902065"/>
            <a:ext cx="486744"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5" name="文本框 24">
            <a:extLst>
              <a:ext uri="{FF2B5EF4-FFF2-40B4-BE49-F238E27FC236}">
                <a16:creationId xmlns:a16="http://schemas.microsoft.com/office/drawing/2014/main" id="{2E4B0B01-8370-4511-96E6-9EEC8E7844DD}"/>
              </a:ext>
            </a:extLst>
          </p:cNvPr>
          <p:cNvSpPr txBox="1"/>
          <p:nvPr/>
        </p:nvSpPr>
        <p:spPr>
          <a:xfrm>
            <a:off x="5970209" y="4515968"/>
            <a:ext cx="491168"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6" name="文本框 25">
            <a:extLst>
              <a:ext uri="{FF2B5EF4-FFF2-40B4-BE49-F238E27FC236}">
                <a16:creationId xmlns:a16="http://schemas.microsoft.com/office/drawing/2014/main" id="{B185022C-C7A5-4220-9915-05C30D93FFE9}"/>
              </a:ext>
            </a:extLst>
          </p:cNvPr>
          <p:cNvSpPr txBox="1"/>
          <p:nvPr/>
        </p:nvSpPr>
        <p:spPr>
          <a:xfrm>
            <a:off x="5855278" y="5567134"/>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8" name="文本框 27">
            <a:extLst>
              <a:ext uri="{FF2B5EF4-FFF2-40B4-BE49-F238E27FC236}">
                <a16:creationId xmlns:a16="http://schemas.microsoft.com/office/drawing/2014/main" id="{C74665F1-6E8F-405C-BCF2-2997E4C02AD1}"/>
              </a:ext>
            </a:extLst>
          </p:cNvPr>
          <p:cNvSpPr txBox="1"/>
          <p:nvPr/>
        </p:nvSpPr>
        <p:spPr>
          <a:xfrm>
            <a:off x="3360948" y="4522089"/>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9" name="文本框 28">
            <a:extLst>
              <a:ext uri="{FF2B5EF4-FFF2-40B4-BE49-F238E27FC236}">
                <a16:creationId xmlns:a16="http://schemas.microsoft.com/office/drawing/2014/main" id="{31E31A08-3DDC-4384-BB1F-AA7F37050A1D}"/>
              </a:ext>
            </a:extLst>
          </p:cNvPr>
          <p:cNvSpPr txBox="1"/>
          <p:nvPr/>
        </p:nvSpPr>
        <p:spPr>
          <a:xfrm>
            <a:off x="3359274" y="4177633"/>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0" name="文本框 29">
            <a:extLst>
              <a:ext uri="{FF2B5EF4-FFF2-40B4-BE49-F238E27FC236}">
                <a16:creationId xmlns:a16="http://schemas.microsoft.com/office/drawing/2014/main" id="{DAB3A742-12B6-4230-BBA5-5E03C1E6EEA2}"/>
              </a:ext>
            </a:extLst>
          </p:cNvPr>
          <p:cNvSpPr txBox="1"/>
          <p:nvPr/>
        </p:nvSpPr>
        <p:spPr>
          <a:xfrm>
            <a:off x="5838155" y="4534450"/>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31" name="文本框 30">
            <a:extLst>
              <a:ext uri="{FF2B5EF4-FFF2-40B4-BE49-F238E27FC236}">
                <a16:creationId xmlns:a16="http://schemas.microsoft.com/office/drawing/2014/main" id="{99653380-35EB-4119-A963-CD4724AC4E90}"/>
              </a:ext>
            </a:extLst>
          </p:cNvPr>
          <p:cNvSpPr txBox="1"/>
          <p:nvPr/>
        </p:nvSpPr>
        <p:spPr>
          <a:xfrm>
            <a:off x="5836481" y="4189994"/>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2" name="文本框 31">
            <a:extLst>
              <a:ext uri="{FF2B5EF4-FFF2-40B4-BE49-F238E27FC236}">
                <a16:creationId xmlns:a16="http://schemas.microsoft.com/office/drawing/2014/main" id="{FBF4A74D-F1A0-4941-ABC0-14136CC1A2E3}"/>
              </a:ext>
            </a:extLst>
          </p:cNvPr>
          <p:cNvSpPr txBox="1"/>
          <p:nvPr/>
        </p:nvSpPr>
        <p:spPr>
          <a:xfrm>
            <a:off x="841909" y="5897750"/>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33" name="文本框 32">
            <a:extLst>
              <a:ext uri="{FF2B5EF4-FFF2-40B4-BE49-F238E27FC236}">
                <a16:creationId xmlns:a16="http://schemas.microsoft.com/office/drawing/2014/main" id="{0D31E831-F6F1-4620-91F8-2EA4EA164EEB}"/>
              </a:ext>
            </a:extLst>
          </p:cNvPr>
          <p:cNvSpPr txBox="1"/>
          <p:nvPr/>
        </p:nvSpPr>
        <p:spPr>
          <a:xfrm>
            <a:off x="840235" y="5553294"/>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4" name="文本框 33">
            <a:extLst>
              <a:ext uri="{FF2B5EF4-FFF2-40B4-BE49-F238E27FC236}">
                <a16:creationId xmlns:a16="http://schemas.microsoft.com/office/drawing/2014/main" id="{5630F133-86A7-410B-B26C-AD75BA7E9C5F}"/>
              </a:ext>
            </a:extLst>
          </p:cNvPr>
          <p:cNvSpPr txBox="1"/>
          <p:nvPr/>
        </p:nvSpPr>
        <p:spPr>
          <a:xfrm>
            <a:off x="3371458" y="5887776"/>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35" name="文本框 34">
            <a:extLst>
              <a:ext uri="{FF2B5EF4-FFF2-40B4-BE49-F238E27FC236}">
                <a16:creationId xmlns:a16="http://schemas.microsoft.com/office/drawing/2014/main" id="{BD612487-248F-4657-AB15-B08201826F8F}"/>
              </a:ext>
            </a:extLst>
          </p:cNvPr>
          <p:cNvSpPr txBox="1"/>
          <p:nvPr/>
        </p:nvSpPr>
        <p:spPr>
          <a:xfrm>
            <a:off x="3359274" y="5543320"/>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6" name="文本框 35">
            <a:extLst>
              <a:ext uri="{FF2B5EF4-FFF2-40B4-BE49-F238E27FC236}">
                <a16:creationId xmlns:a16="http://schemas.microsoft.com/office/drawing/2014/main" id="{7C7837CC-1564-4B20-918D-57CA57C90349}"/>
              </a:ext>
            </a:extLst>
          </p:cNvPr>
          <p:cNvSpPr txBox="1"/>
          <p:nvPr/>
        </p:nvSpPr>
        <p:spPr>
          <a:xfrm>
            <a:off x="5856952" y="5912152"/>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37" name="文本框 36">
            <a:extLst>
              <a:ext uri="{FF2B5EF4-FFF2-40B4-BE49-F238E27FC236}">
                <a16:creationId xmlns:a16="http://schemas.microsoft.com/office/drawing/2014/main" id="{EB657BF3-654A-4C8A-8269-A8262ED0C27D}"/>
              </a:ext>
            </a:extLst>
          </p:cNvPr>
          <p:cNvSpPr txBox="1"/>
          <p:nvPr/>
        </p:nvSpPr>
        <p:spPr>
          <a:xfrm>
            <a:off x="841685" y="4149087"/>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8" name="文本框 37">
            <a:extLst>
              <a:ext uri="{FF2B5EF4-FFF2-40B4-BE49-F238E27FC236}">
                <a16:creationId xmlns:a16="http://schemas.microsoft.com/office/drawing/2014/main" id="{5E03FFEE-FC48-4342-9D1B-A9EA5E5C8D95}"/>
              </a:ext>
            </a:extLst>
          </p:cNvPr>
          <p:cNvSpPr txBox="1"/>
          <p:nvPr/>
        </p:nvSpPr>
        <p:spPr>
          <a:xfrm>
            <a:off x="3469944" y="3816948"/>
            <a:ext cx="1415044" cy="307777"/>
          </a:xfrm>
          <a:prstGeom prst="rect">
            <a:avLst/>
          </a:prstGeom>
          <a:solidFill>
            <a:srgbClr val="E6E6E6"/>
          </a:solidFill>
          <a:ln>
            <a:noFill/>
          </a:ln>
        </p:spPr>
        <p:txBody>
          <a:bodyPr wrap="square" rtlCol="0">
            <a:spAutoFit/>
          </a:bodyPr>
          <a:lstStyle/>
          <a:p>
            <a:r>
              <a:rPr lang="en-US" altLang="zh-CN" sz="1400" dirty="0"/>
              <a:t>Sofa </a:t>
            </a:r>
            <a:r>
              <a:rPr lang="en-US" altLang="zh-CN" sz="1400" dirty="0" err="1"/>
              <a:t>sân</a:t>
            </a:r>
            <a:r>
              <a:rPr lang="en-US" altLang="zh-CN" sz="1400" dirty="0"/>
              <a:t> </a:t>
            </a:r>
            <a:r>
              <a:rPr lang="en-US" altLang="zh-CN" sz="1400" dirty="0" err="1"/>
              <a:t>vườn</a:t>
            </a:r>
            <a:endParaRPr lang="zh-CN" altLang="en-US" sz="1400" dirty="0"/>
          </a:p>
        </p:txBody>
      </p:sp>
      <p:sp>
        <p:nvSpPr>
          <p:cNvPr id="39" name="文本框 38">
            <a:extLst>
              <a:ext uri="{FF2B5EF4-FFF2-40B4-BE49-F238E27FC236}">
                <a16:creationId xmlns:a16="http://schemas.microsoft.com/office/drawing/2014/main" id="{28F2F375-822A-4FC8-83EC-EEA0311B29F4}"/>
              </a:ext>
            </a:extLst>
          </p:cNvPr>
          <p:cNvSpPr txBox="1"/>
          <p:nvPr/>
        </p:nvSpPr>
        <p:spPr>
          <a:xfrm>
            <a:off x="5984179" y="3824830"/>
            <a:ext cx="1415044" cy="307777"/>
          </a:xfrm>
          <a:prstGeom prst="rect">
            <a:avLst/>
          </a:prstGeom>
          <a:solidFill>
            <a:srgbClr val="E6E6E6"/>
          </a:solidFill>
          <a:ln>
            <a:noFill/>
          </a:ln>
        </p:spPr>
        <p:txBody>
          <a:bodyPr wrap="square" rtlCol="0">
            <a:spAutoFit/>
          </a:bodyPr>
          <a:lstStyle/>
          <a:p>
            <a:r>
              <a:rPr lang="en-US" altLang="zh-CN" sz="1400" dirty="0" err="1"/>
              <a:t>Ghế</a:t>
            </a:r>
            <a:r>
              <a:rPr lang="en-US" altLang="zh-CN" sz="1400" dirty="0"/>
              <a:t> </a:t>
            </a:r>
            <a:r>
              <a:rPr lang="en-US" altLang="zh-CN" sz="1400" dirty="0" err="1"/>
              <a:t>tắm</a:t>
            </a:r>
            <a:r>
              <a:rPr lang="en-US" altLang="zh-CN" sz="1400" dirty="0"/>
              <a:t> </a:t>
            </a:r>
            <a:r>
              <a:rPr lang="en-US" altLang="zh-CN" sz="1400" dirty="0" err="1"/>
              <a:t>nắng</a:t>
            </a:r>
            <a:endParaRPr lang="zh-CN" altLang="en-US" sz="1400" dirty="0"/>
          </a:p>
        </p:txBody>
      </p:sp>
      <p:sp>
        <p:nvSpPr>
          <p:cNvPr id="40" name="文本框 39">
            <a:extLst>
              <a:ext uri="{FF2B5EF4-FFF2-40B4-BE49-F238E27FC236}">
                <a16:creationId xmlns:a16="http://schemas.microsoft.com/office/drawing/2014/main" id="{668DCC1B-3935-4816-B391-EBE5D2DF908E}"/>
              </a:ext>
            </a:extLst>
          </p:cNvPr>
          <p:cNvSpPr txBox="1"/>
          <p:nvPr/>
        </p:nvSpPr>
        <p:spPr>
          <a:xfrm>
            <a:off x="9366781" y="1856929"/>
            <a:ext cx="794840" cy="276999"/>
          </a:xfrm>
          <a:prstGeom prst="rect">
            <a:avLst/>
          </a:prstGeom>
          <a:solidFill>
            <a:srgbClr val="F5F5F5"/>
          </a:solidFill>
          <a:ln>
            <a:noFill/>
          </a:ln>
        </p:spPr>
        <p:txBody>
          <a:bodyPr wrap="square" rtlCol="0">
            <a:spAutoFit/>
          </a:bodyPr>
          <a:lstStyle/>
          <a:p>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Country</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1" name="文本框 40">
            <a:extLst>
              <a:ext uri="{FF2B5EF4-FFF2-40B4-BE49-F238E27FC236}">
                <a16:creationId xmlns:a16="http://schemas.microsoft.com/office/drawing/2014/main" id="{5169F5B2-6D3E-4E44-994F-CBFF2C09D369}"/>
              </a:ext>
            </a:extLst>
          </p:cNvPr>
          <p:cNvSpPr txBox="1"/>
          <p:nvPr/>
        </p:nvSpPr>
        <p:spPr>
          <a:xfrm>
            <a:off x="3465459" y="5192439"/>
            <a:ext cx="1554172" cy="307777"/>
          </a:xfrm>
          <a:prstGeom prst="rect">
            <a:avLst/>
          </a:prstGeom>
          <a:solidFill>
            <a:srgbClr val="E6E6E6"/>
          </a:solidFill>
          <a:ln>
            <a:noFill/>
          </a:ln>
        </p:spPr>
        <p:txBody>
          <a:bodyPr wrap="square" rtlCol="0">
            <a:spAutoFit/>
          </a:bodyPr>
          <a:lstStyle/>
          <a:p>
            <a:r>
              <a:rPr lang="en-US" altLang="zh-CN" sz="1400" dirty="0" err="1"/>
              <a:t>Dù</a:t>
            </a:r>
            <a:r>
              <a:rPr lang="en-US" altLang="zh-CN" sz="1400" dirty="0"/>
              <a:t> </a:t>
            </a:r>
            <a:r>
              <a:rPr lang="en-US" altLang="zh-CN" sz="1400" dirty="0" err="1"/>
              <a:t>che</a:t>
            </a:r>
            <a:r>
              <a:rPr lang="en-US" altLang="zh-CN" sz="1400" dirty="0"/>
              <a:t> </a:t>
            </a:r>
            <a:r>
              <a:rPr lang="en-US" altLang="zh-CN" sz="1400" dirty="0" err="1"/>
              <a:t>nắng</a:t>
            </a:r>
            <a:endParaRPr lang="zh-CN" altLang="en-US" sz="1400" dirty="0"/>
          </a:p>
        </p:txBody>
      </p:sp>
      <p:sp>
        <p:nvSpPr>
          <p:cNvPr id="42" name="文本框 41">
            <a:extLst>
              <a:ext uri="{FF2B5EF4-FFF2-40B4-BE49-F238E27FC236}">
                <a16:creationId xmlns:a16="http://schemas.microsoft.com/office/drawing/2014/main" id="{CFA8BECE-BA26-4F40-AADD-1E308D6D71FB}"/>
              </a:ext>
            </a:extLst>
          </p:cNvPr>
          <p:cNvSpPr txBox="1"/>
          <p:nvPr/>
        </p:nvSpPr>
        <p:spPr>
          <a:xfrm>
            <a:off x="5981808" y="5186036"/>
            <a:ext cx="1500406" cy="307777"/>
          </a:xfrm>
          <a:prstGeom prst="rect">
            <a:avLst/>
          </a:prstGeom>
          <a:solidFill>
            <a:srgbClr val="E6E6E6"/>
          </a:solidFill>
          <a:ln>
            <a:noFill/>
          </a:ln>
        </p:spPr>
        <p:txBody>
          <a:bodyPr wrap="square" rtlCol="0">
            <a:spAutoFit/>
          </a:bodyPr>
          <a:lstStyle/>
          <a:p>
            <a:r>
              <a:rPr lang="en-US" altLang="zh-CN" sz="1400" dirty="0" err="1"/>
              <a:t>Bàn</a:t>
            </a:r>
            <a:r>
              <a:rPr lang="en-US" altLang="zh-CN" sz="1400" dirty="0"/>
              <a:t> </a:t>
            </a:r>
            <a:r>
              <a:rPr lang="en-US" altLang="zh-CN" sz="1400" dirty="0" err="1"/>
              <a:t>ngoài</a:t>
            </a:r>
            <a:r>
              <a:rPr lang="en-US" altLang="zh-CN" sz="1400" dirty="0"/>
              <a:t> </a:t>
            </a:r>
            <a:r>
              <a:rPr lang="en-US" altLang="zh-CN" sz="1400" dirty="0" err="1"/>
              <a:t>trời</a:t>
            </a:r>
            <a:endParaRPr lang="zh-CN" altLang="en-US" sz="1400" dirty="0"/>
          </a:p>
        </p:txBody>
      </p:sp>
      <p:sp>
        <p:nvSpPr>
          <p:cNvPr id="44" name="文本框 43">
            <a:extLst>
              <a:ext uri="{FF2B5EF4-FFF2-40B4-BE49-F238E27FC236}">
                <a16:creationId xmlns:a16="http://schemas.microsoft.com/office/drawing/2014/main" id="{21696376-ADE8-4329-BC4F-B96D38AB27DB}"/>
              </a:ext>
            </a:extLst>
          </p:cNvPr>
          <p:cNvSpPr txBox="1"/>
          <p:nvPr/>
        </p:nvSpPr>
        <p:spPr>
          <a:xfrm>
            <a:off x="8433876" y="1856929"/>
            <a:ext cx="794840" cy="276999"/>
          </a:xfrm>
          <a:prstGeom prst="rect">
            <a:avLst/>
          </a:prstGeom>
          <a:solidFill>
            <a:srgbClr val="F5F5F5"/>
          </a:solidFill>
          <a:ln>
            <a:noFill/>
          </a:ln>
        </p:spPr>
        <p:txBody>
          <a:bodyPr wrap="square" rtlCol="0">
            <a:spAutoFit/>
          </a:bodyPr>
          <a:lstStyle/>
          <a:p>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Ranking</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文本框 44">
            <a:extLst>
              <a:ext uri="{FF2B5EF4-FFF2-40B4-BE49-F238E27FC236}">
                <a16:creationId xmlns:a16="http://schemas.microsoft.com/office/drawing/2014/main" id="{2A1BE4D8-1756-4ACF-AA3E-4317CD59429E}"/>
              </a:ext>
            </a:extLst>
          </p:cNvPr>
          <p:cNvSpPr txBox="1"/>
          <p:nvPr/>
        </p:nvSpPr>
        <p:spPr>
          <a:xfrm>
            <a:off x="10250207" y="1856929"/>
            <a:ext cx="715204" cy="276999"/>
          </a:xfrm>
          <a:prstGeom prst="rect">
            <a:avLst/>
          </a:prstGeom>
          <a:solidFill>
            <a:srgbClr val="F5F5F5"/>
          </a:solidFill>
          <a:ln>
            <a:noFill/>
          </a:ln>
        </p:spPr>
        <p:txBody>
          <a:bodyPr wrap="square" rtlCol="0">
            <a:spAutoFit/>
          </a:bodyPr>
          <a:lstStyle/>
          <a:p>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Buyers</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 name="文本框 37">
            <a:extLst>
              <a:ext uri="{FF2B5EF4-FFF2-40B4-BE49-F238E27FC236}">
                <a16:creationId xmlns:a16="http://schemas.microsoft.com/office/drawing/2014/main" id="{68C037D0-B5E2-FBB1-5A02-F22F831D1E01}"/>
              </a:ext>
            </a:extLst>
          </p:cNvPr>
          <p:cNvSpPr txBox="1"/>
          <p:nvPr/>
        </p:nvSpPr>
        <p:spPr>
          <a:xfrm>
            <a:off x="952527" y="5186036"/>
            <a:ext cx="1415044" cy="307777"/>
          </a:xfrm>
          <a:prstGeom prst="rect">
            <a:avLst/>
          </a:prstGeom>
          <a:solidFill>
            <a:srgbClr val="E6E6E6"/>
          </a:solidFill>
          <a:ln>
            <a:noFill/>
          </a:ln>
        </p:spPr>
        <p:txBody>
          <a:bodyPr wrap="square" rtlCol="0">
            <a:spAutoFit/>
          </a:bodyPr>
          <a:lstStyle/>
          <a:p>
            <a:r>
              <a:rPr lang="en-US" altLang="zh-CN" sz="1400" dirty="0" err="1"/>
              <a:t>Ghế</a:t>
            </a:r>
            <a:r>
              <a:rPr lang="en-US" altLang="zh-CN" sz="1400" dirty="0"/>
              <a:t> </a:t>
            </a:r>
            <a:r>
              <a:rPr lang="en-US" altLang="zh-CN" sz="1400" dirty="0" err="1"/>
              <a:t>sân</a:t>
            </a:r>
            <a:r>
              <a:rPr lang="en-US" altLang="zh-CN" sz="1400" dirty="0"/>
              <a:t> </a:t>
            </a:r>
            <a:r>
              <a:rPr lang="en-US" altLang="zh-CN" sz="1400" dirty="0" err="1"/>
              <a:t>vườn</a:t>
            </a:r>
            <a:endParaRPr lang="zh-CN" altLang="en-US" sz="1400" dirty="0"/>
          </a:p>
        </p:txBody>
      </p:sp>
    </p:spTree>
    <p:extLst>
      <p:ext uri="{BB962C8B-B14F-4D97-AF65-F5344CB8AC3E}">
        <p14:creationId xmlns:p14="http://schemas.microsoft.com/office/powerpoint/2010/main" val="140266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F645AAD-1A9D-ADF5-CF6F-8AF9393B797D}"/>
              </a:ext>
            </a:extLst>
          </p:cNvPr>
          <p:cNvSpPr txBox="1">
            <a:spLocks/>
          </p:cNvSpPr>
          <p:nvPr/>
        </p:nvSpPr>
        <p:spPr>
          <a:xfrm>
            <a:off x="381063" y="367416"/>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zh-CN" b="1" dirty="0">
                <a:solidFill>
                  <a:schemeClr val="tx1">
                    <a:lumMod val="85000"/>
                    <a:lumOff val="15000"/>
                  </a:schemeClr>
                </a:solidFill>
                <a:latin typeface="+mj-ea"/>
                <a:ea typeface="+mj-ea"/>
                <a:cs typeface="阿里巴巴普惠体 2.0 65 Medium" panose="00020600040101010101" pitchFamily="18" charset="-122"/>
                <a:sym typeface="Helvetica Light"/>
              </a:rPr>
              <a:t>Nội thất ngoài trời</a:t>
            </a:r>
            <a:endParaRPr lang="en-US" altLang="zh-CN" b="1"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sp>
        <p:nvSpPr>
          <p:cNvPr id="5" name="矩形 4">
            <a:extLst>
              <a:ext uri="{FF2B5EF4-FFF2-40B4-BE49-F238E27FC236}">
                <a16:creationId xmlns:a16="http://schemas.microsoft.com/office/drawing/2014/main" id="{32D89E70-73BE-4058-A231-AD85DE40C8D5}"/>
              </a:ext>
            </a:extLst>
          </p:cNvPr>
          <p:cNvSpPr/>
          <p:nvPr/>
        </p:nvSpPr>
        <p:spPr>
          <a:xfrm>
            <a:off x="5732268" y="1639782"/>
            <a:ext cx="1260222" cy="24994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矩形 5">
            <a:extLst>
              <a:ext uri="{FF2B5EF4-FFF2-40B4-BE49-F238E27FC236}">
                <a16:creationId xmlns:a16="http://schemas.microsoft.com/office/drawing/2014/main" id="{C1830BB1-BB9C-43E9-9600-5E4B36F81176}"/>
              </a:ext>
            </a:extLst>
          </p:cNvPr>
          <p:cNvSpPr/>
          <p:nvPr/>
        </p:nvSpPr>
        <p:spPr>
          <a:xfrm>
            <a:off x="3465509" y="1642476"/>
            <a:ext cx="1459438" cy="24725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455ADEE9-7E6D-410A-BC69-EAB56C65FE95}"/>
              </a:ext>
            </a:extLst>
          </p:cNvPr>
          <p:cNvSpPr txBox="1"/>
          <p:nvPr/>
        </p:nvSpPr>
        <p:spPr>
          <a:xfrm>
            <a:off x="3394367" y="1620971"/>
            <a:ext cx="1616148"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Nhà</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nhà</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chòi</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9" name="文本框 8">
            <a:extLst>
              <a:ext uri="{FF2B5EF4-FFF2-40B4-BE49-F238E27FC236}">
                <a16:creationId xmlns:a16="http://schemas.microsoft.com/office/drawing/2014/main" id="{F088CE11-26DB-43E5-ABC3-2CCEF3B17E3F}"/>
              </a:ext>
            </a:extLst>
          </p:cNvPr>
          <p:cNvSpPr txBox="1"/>
          <p:nvPr/>
        </p:nvSpPr>
        <p:spPr>
          <a:xfrm>
            <a:off x="5730017" y="1623694"/>
            <a:ext cx="1376980" cy="307777"/>
          </a:xfrm>
          <a:prstGeom prst="rect">
            <a:avLst/>
          </a:prstGeom>
          <a:noFill/>
          <a:ln>
            <a:noFill/>
          </a:ln>
        </p:spPr>
        <p:txBody>
          <a:bodyPr wrap="none" rtlCol="0">
            <a:spAutoFit/>
          </a:bodyPr>
          <a:lstStyle/>
          <a:p>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Sofa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sân</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vườn</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1" name="矩形 10">
            <a:extLst>
              <a:ext uri="{FF2B5EF4-FFF2-40B4-BE49-F238E27FC236}">
                <a16:creationId xmlns:a16="http://schemas.microsoft.com/office/drawing/2014/main" id="{837D6CC8-3E12-45D7-9947-FCE20A091909}"/>
              </a:ext>
            </a:extLst>
          </p:cNvPr>
          <p:cNvSpPr/>
          <p:nvPr/>
        </p:nvSpPr>
        <p:spPr>
          <a:xfrm>
            <a:off x="381063" y="1205579"/>
            <a:ext cx="11452797" cy="5035201"/>
          </a:xfrm>
          <a:prstGeom prst="rect">
            <a:avLst/>
          </a:prstGeom>
          <a:noFill/>
          <a:ln>
            <a:solidFill>
              <a:srgbClr val="F399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2" name="矩形 11">
            <a:extLst>
              <a:ext uri="{FF2B5EF4-FFF2-40B4-BE49-F238E27FC236}">
                <a16:creationId xmlns:a16="http://schemas.microsoft.com/office/drawing/2014/main" id="{954A1AF0-60BC-42DF-BE39-E3D3ACF9BAE5}"/>
              </a:ext>
            </a:extLst>
          </p:cNvPr>
          <p:cNvSpPr/>
          <p:nvPr/>
        </p:nvSpPr>
        <p:spPr>
          <a:xfrm>
            <a:off x="3670954" y="1055712"/>
            <a:ext cx="4801454" cy="338554"/>
          </a:xfrm>
          <a:prstGeom prst="rect">
            <a:avLst/>
          </a:prstGeom>
          <a:solidFill>
            <a:srgbClr val="F39951"/>
          </a:solidFill>
        </p:spPr>
        <p:txBody>
          <a:bodyPr wrap="square">
            <a:spAutoFit/>
          </a:bodyPr>
          <a:lstStyle/>
          <a:p>
            <a:pPr algn="ct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Nội</a:t>
            </a:r>
            <a:r>
              <a:rPr lang="en-US" altLang="zh-CN"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that </a:t>
            </a: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ngoài</a:t>
            </a:r>
            <a:r>
              <a:rPr lang="en-US" altLang="zh-CN"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trời</a:t>
            </a:r>
            <a:endParaRPr lang="zh-CN" altLang="en-US"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3" name="矩形 12">
            <a:extLst>
              <a:ext uri="{FF2B5EF4-FFF2-40B4-BE49-F238E27FC236}">
                <a16:creationId xmlns:a16="http://schemas.microsoft.com/office/drawing/2014/main" id="{D55C8728-FD34-4E45-9516-551D9191DBE9}"/>
              </a:ext>
            </a:extLst>
          </p:cNvPr>
          <p:cNvSpPr/>
          <p:nvPr/>
        </p:nvSpPr>
        <p:spPr>
          <a:xfrm>
            <a:off x="1548209" y="1639368"/>
            <a:ext cx="1350026" cy="25036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4" name="文本框 13">
            <a:extLst>
              <a:ext uri="{FF2B5EF4-FFF2-40B4-BE49-F238E27FC236}">
                <a16:creationId xmlns:a16="http://schemas.microsoft.com/office/drawing/2014/main" id="{DFC74EE7-FD77-4C95-9E75-0506BBE23837}"/>
              </a:ext>
            </a:extLst>
          </p:cNvPr>
          <p:cNvSpPr txBox="1"/>
          <p:nvPr/>
        </p:nvSpPr>
        <p:spPr>
          <a:xfrm>
            <a:off x="1594386" y="1618051"/>
            <a:ext cx="1263487"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Ghế</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bãi</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biển</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5" name="TextBox 23">
            <a:extLst>
              <a:ext uri="{FF2B5EF4-FFF2-40B4-BE49-F238E27FC236}">
                <a16:creationId xmlns:a16="http://schemas.microsoft.com/office/drawing/2014/main" id="{1ED93D0F-7D91-4F31-98F7-3B7ECD3045E0}"/>
              </a:ext>
            </a:extLst>
          </p:cNvPr>
          <p:cNvSpPr txBox="1"/>
          <p:nvPr/>
        </p:nvSpPr>
        <p:spPr>
          <a:xfrm>
            <a:off x="1384205" y="413403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Kim loại, Vải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9" name="TextBox 23">
            <a:extLst>
              <a:ext uri="{FF2B5EF4-FFF2-40B4-BE49-F238E27FC236}">
                <a16:creationId xmlns:a16="http://schemas.microsoft.com/office/drawing/2014/main" id="{DAE47344-4698-47C6-850B-C8B688ECCB23}"/>
              </a:ext>
            </a:extLst>
          </p:cNvPr>
          <p:cNvSpPr txBox="1"/>
          <p:nvPr/>
        </p:nvSpPr>
        <p:spPr>
          <a:xfrm>
            <a:off x="1336202" y="5467843"/>
            <a:ext cx="1856495" cy="430887"/>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Philippines, Thở Nhĩ Kỳ</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3" name="矩形 22">
            <a:extLst>
              <a:ext uri="{FF2B5EF4-FFF2-40B4-BE49-F238E27FC236}">
                <a16:creationId xmlns:a16="http://schemas.microsoft.com/office/drawing/2014/main" id="{E651FEE1-24F2-4A3E-B985-4C39D2BCB5D1}"/>
              </a:ext>
            </a:extLst>
          </p:cNvPr>
          <p:cNvSpPr/>
          <p:nvPr/>
        </p:nvSpPr>
        <p:spPr>
          <a:xfrm>
            <a:off x="7809095" y="1644272"/>
            <a:ext cx="1425036" cy="2454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4" name="文本框 23">
            <a:extLst>
              <a:ext uri="{FF2B5EF4-FFF2-40B4-BE49-F238E27FC236}">
                <a16:creationId xmlns:a16="http://schemas.microsoft.com/office/drawing/2014/main" id="{9953A00A-B44F-4FEA-A6E7-BE4E48CEE05B}"/>
              </a:ext>
            </a:extLst>
          </p:cNvPr>
          <p:cNvSpPr txBox="1"/>
          <p:nvPr/>
        </p:nvSpPr>
        <p:spPr>
          <a:xfrm>
            <a:off x="7763530" y="1631397"/>
            <a:ext cx="1548737" cy="307777"/>
          </a:xfrm>
          <a:prstGeom prst="rect">
            <a:avLst/>
          </a:prstGeom>
          <a:noFill/>
          <a:ln>
            <a:noFill/>
          </a:ln>
        </p:spPr>
        <p:txBody>
          <a:bodyPr wrap="squar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Bàn</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ngoài</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trời</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6" name="矩形 25">
            <a:extLst>
              <a:ext uri="{FF2B5EF4-FFF2-40B4-BE49-F238E27FC236}">
                <a16:creationId xmlns:a16="http://schemas.microsoft.com/office/drawing/2014/main" id="{2BF363D0-4B08-48AC-9890-71A52D2751B9}"/>
              </a:ext>
            </a:extLst>
          </p:cNvPr>
          <p:cNvSpPr/>
          <p:nvPr/>
        </p:nvSpPr>
        <p:spPr>
          <a:xfrm>
            <a:off x="10051464" y="1639368"/>
            <a:ext cx="1324769" cy="25036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7" name="文本框 26">
            <a:extLst>
              <a:ext uri="{FF2B5EF4-FFF2-40B4-BE49-F238E27FC236}">
                <a16:creationId xmlns:a16="http://schemas.microsoft.com/office/drawing/2014/main" id="{CC3EE8DC-5A61-4D03-8258-4CCE4324EDDC}"/>
              </a:ext>
            </a:extLst>
          </p:cNvPr>
          <p:cNvSpPr txBox="1"/>
          <p:nvPr/>
        </p:nvSpPr>
        <p:spPr>
          <a:xfrm>
            <a:off x="10049873" y="1604994"/>
            <a:ext cx="1540863" cy="307777"/>
          </a:xfrm>
          <a:prstGeom prst="rect">
            <a:avLst/>
          </a:prstGeom>
          <a:noFill/>
          <a:ln>
            <a:noFill/>
          </a:ln>
        </p:spPr>
        <p:txBody>
          <a:bodyPr wrap="squar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Ghế</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tắm</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nắng</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0" name="直接连接符 29">
            <a:extLst>
              <a:ext uri="{FF2B5EF4-FFF2-40B4-BE49-F238E27FC236}">
                <a16:creationId xmlns:a16="http://schemas.microsoft.com/office/drawing/2014/main" id="{17705250-C32A-4A3D-841E-283873DB4C16}"/>
              </a:ext>
            </a:extLst>
          </p:cNvPr>
          <p:cNvCxnSpPr/>
          <p:nvPr/>
        </p:nvCxnSpPr>
        <p:spPr>
          <a:xfrm>
            <a:off x="123368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23">
            <a:extLst>
              <a:ext uri="{FF2B5EF4-FFF2-40B4-BE49-F238E27FC236}">
                <a16:creationId xmlns:a16="http://schemas.microsoft.com/office/drawing/2014/main" id="{B69AA038-3679-44FE-88EE-B92AC0937A9A}"/>
              </a:ext>
            </a:extLst>
          </p:cNvPr>
          <p:cNvSpPr txBox="1"/>
          <p:nvPr/>
        </p:nvSpPr>
        <p:spPr>
          <a:xfrm>
            <a:off x="1378851" y="480826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2" name="TextBox 23">
            <a:extLst>
              <a:ext uri="{FF2B5EF4-FFF2-40B4-BE49-F238E27FC236}">
                <a16:creationId xmlns:a16="http://schemas.microsoft.com/office/drawing/2014/main" id="{743A919D-11D6-4D6D-89D0-CB95620774A9}"/>
              </a:ext>
            </a:extLst>
          </p:cNvPr>
          <p:cNvSpPr txBox="1"/>
          <p:nvPr/>
        </p:nvSpPr>
        <p:spPr>
          <a:xfrm>
            <a:off x="3354140" y="4132737"/>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Kim loại, Vải, Gỗ, Tre</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3" name="TextBox 23">
            <a:extLst>
              <a:ext uri="{FF2B5EF4-FFF2-40B4-BE49-F238E27FC236}">
                <a16:creationId xmlns:a16="http://schemas.microsoft.com/office/drawing/2014/main" id="{91131CB0-C957-4502-9113-0E0D92D08E1E}"/>
              </a:ext>
            </a:extLst>
          </p:cNvPr>
          <p:cNvSpPr txBox="1"/>
          <p:nvPr/>
        </p:nvSpPr>
        <p:spPr>
          <a:xfrm>
            <a:off x="3341185" y="480826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4" name="TextBox 23">
            <a:extLst>
              <a:ext uri="{FF2B5EF4-FFF2-40B4-BE49-F238E27FC236}">
                <a16:creationId xmlns:a16="http://schemas.microsoft.com/office/drawing/2014/main" id="{01AC4C3C-A50B-4490-BAAD-33BD9AE9029C}"/>
              </a:ext>
            </a:extLst>
          </p:cNvPr>
          <p:cNvSpPr txBox="1"/>
          <p:nvPr/>
        </p:nvSpPr>
        <p:spPr>
          <a:xfrm>
            <a:off x="3370110"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Italy,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8" name="直接连接符 37">
            <a:extLst>
              <a:ext uri="{FF2B5EF4-FFF2-40B4-BE49-F238E27FC236}">
                <a16:creationId xmlns:a16="http://schemas.microsoft.com/office/drawing/2014/main" id="{5A7A4AAB-D369-4056-804D-9FA9CE3D4997}"/>
              </a:ext>
            </a:extLst>
          </p:cNvPr>
          <p:cNvCxnSpPr/>
          <p:nvPr/>
        </p:nvCxnSpPr>
        <p:spPr>
          <a:xfrm>
            <a:off x="3208774"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接连接符 38">
            <a:extLst>
              <a:ext uri="{FF2B5EF4-FFF2-40B4-BE49-F238E27FC236}">
                <a16:creationId xmlns:a16="http://schemas.microsoft.com/office/drawing/2014/main" id="{F34DB9A9-2705-42AF-98E6-0263EBEEF450}"/>
              </a:ext>
            </a:extLst>
          </p:cNvPr>
          <p:cNvCxnSpPr/>
          <p:nvPr/>
        </p:nvCxnSpPr>
        <p:spPr>
          <a:xfrm>
            <a:off x="5273794"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直接连接符 39">
            <a:extLst>
              <a:ext uri="{FF2B5EF4-FFF2-40B4-BE49-F238E27FC236}">
                <a16:creationId xmlns:a16="http://schemas.microsoft.com/office/drawing/2014/main" id="{5BBBC450-7059-43DB-BDD6-12DDBA886198}"/>
              </a:ext>
            </a:extLst>
          </p:cNvPr>
          <p:cNvCxnSpPr/>
          <p:nvPr/>
        </p:nvCxnSpPr>
        <p:spPr>
          <a:xfrm>
            <a:off x="7445494" y="1642476"/>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接连接符 40">
            <a:extLst>
              <a:ext uri="{FF2B5EF4-FFF2-40B4-BE49-F238E27FC236}">
                <a16:creationId xmlns:a16="http://schemas.microsoft.com/office/drawing/2014/main" id="{B70A4758-6A8F-4544-BD3A-84C1CE6942A5}"/>
              </a:ext>
            </a:extLst>
          </p:cNvPr>
          <p:cNvCxnSpPr/>
          <p:nvPr/>
        </p:nvCxnSpPr>
        <p:spPr>
          <a:xfrm>
            <a:off x="955623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TextBox 23">
            <a:extLst>
              <a:ext uri="{FF2B5EF4-FFF2-40B4-BE49-F238E27FC236}">
                <a16:creationId xmlns:a16="http://schemas.microsoft.com/office/drawing/2014/main" id="{46E1D99F-C356-4B87-BD5B-F08735E54C8B}"/>
              </a:ext>
            </a:extLst>
          </p:cNvPr>
          <p:cNvSpPr txBox="1"/>
          <p:nvPr/>
        </p:nvSpPr>
        <p:spPr>
          <a:xfrm>
            <a:off x="5464065" y="4101959"/>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Mây, Gỗ, Kim 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3" name="TextBox 23">
            <a:extLst>
              <a:ext uri="{FF2B5EF4-FFF2-40B4-BE49-F238E27FC236}">
                <a16:creationId xmlns:a16="http://schemas.microsoft.com/office/drawing/2014/main" id="{A712516B-2959-4B36-A37B-BA1A5B2C1834}"/>
              </a:ext>
            </a:extLst>
          </p:cNvPr>
          <p:cNvSpPr txBox="1"/>
          <p:nvPr/>
        </p:nvSpPr>
        <p:spPr>
          <a:xfrm>
            <a:off x="7647037" y="413273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Kim loại, Nhựa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4" name="TextBox 23">
            <a:extLst>
              <a:ext uri="{FF2B5EF4-FFF2-40B4-BE49-F238E27FC236}">
                <a16:creationId xmlns:a16="http://schemas.microsoft.com/office/drawing/2014/main" id="{E27480C6-34EE-4204-AD83-13880CFA6CB8}"/>
              </a:ext>
            </a:extLst>
          </p:cNvPr>
          <p:cNvSpPr txBox="1"/>
          <p:nvPr/>
        </p:nvSpPr>
        <p:spPr>
          <a:xfrm>
            <a:off x="9813748" y="4073282"/>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Gõ, Kim loại, Mây</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TextBox 23">
            <a:extLst>
              <a:ext uri="{FF2B5EF4-FFF2-40B4-BE49-F238E27FC236}">
                <a16:creationId xmlns:a16="http://schemas.microsoft.com/office/drawing/2014/main" id="{17179C16-035C-4447-9D8F-3BDF7240F61E}"/>
              </a:ext>
            </a:extLst>
          </p:cNvPr>
          <p:cNvSpPr txBox="1"/>
          <p:nvPr/>
        </p:nvSpPr>
        <p:spPr>
          <a:xfrm>
            <a:off x="5481866" y="4808266"/>
            <a:ext cx="1800199" cy="430887"/>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Tối giản, Sang 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6" name="TextBox 23">
            <a:extLst>
              <a:ext uri="{FF2B5EF4-FFF2-40B4-BE49-F238E27FC236}">
                <a16:creationId xmlns:a16="http://schemas.microsoft.com/office/drawing/2014/main" id="{EE368E36-5F83-4D11-AAF3-292AAD581242}"/>
              </a:ext>
            </a:extLst>
          </p:cNvPr>
          <p:cNvSpPr txBox="1"/>
          <p:nvPr/>
        </p:nvSpPr>
        <p:spPr>
          <a:xfrm>
            <a:off x="5464065"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Italy,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7" name="TextBox 23">
            <a:extLst>
              <a:ext uri="{FF2B5EF4-FFF2-40B4-BE49-F238E27FC236}">
                <a16:creationId xmlns:a16="http://schemas.microsoft.com/office/drawing/2014/main" id="{FD8BF990-A366-4729-80BC-02233E6E05CC}"/>
              </a:ext>
            </a:extLst>
          </p:cNvPr>
          <p:cNvSpPr txBox="1"/>
          <p:nvPr/>
        </p:nvSpPr>
        <p:spPr>
          <a:xfrm>
            <a:off x="7663487" y="4808617"/>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Tối giản</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8" name="TextBox 23">
            <a:extLst>
              <a:ext uri="{FF2B5EF4-FFF2-40B4-BE49-F238E27FC236}">
                <a16:creationId xmlns:a16="http://schemas.microsoft.com/office/drawing/2014/main" id="{BF848BB7-8E63-4F50-97E2-AB1FB0E37BDA}"/>
              </a:ext>
            </a:extLst>
          </p:cNvPr>
          <p:cNvSpPr txBox="1"/>
          <p:nvPr/>
        </p:nvSpPr>
        <p:spPr>
          <a:xfrm>
            <a:off x="7653518"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Mexico,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9" name="TextBox 23">
            <a:extLst>
              <a:ext uri="{FF2B5EF4-FFF2-40B4-BE49-F238E27FC236}">
                <a16:creationId xmlns:a16="http://schemas.microsoft.com/office/drawing/2014/main" id="{9036EEC7-F4A1-43C6-A626-E4FF6DEF42FE}"/>
              </a:ext>
            </a:extLst>
          </p:cNvPr>
          <p:cNvSpPr txBox="1"/>
          <p:nvPr/>
        </p:nvSpPr>
        <p:spPr>
          <a:xfrm>
            <a:off x="9809268" y="4808312"/>
            <a:ext cx="1985295"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Sang 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0" name="TextBox 23">
            <a:extLst>
              <a:ext uri="{FF2B5EF4-FFF2-40B4-BE49-F238E27FC236}">
                <a16:creationId xmlns:a16="http://schemas.microsoft.com/office/drawing/2014/main" id="{DD4A01CB-3931-4686-A8F5-C73BB2755F2F}"/>
              </a:ext>
            </a:extLst>
          </p:cNvPr>
          <p:cNvSpPr txBox="1"/>
          <p:nvPr/>
        </p:nvSpPr>
        <p:spPr>
          <a:xfrm>
            <a:off x="9813747" y="547289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Italy,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6146" name="Picture 2" descr="https://s.alicdn.com/@sc04/kf/H07cbb7ab9e7a49638021afc440e74cb82.jpg_960x960.jpg">
            <a:extLst>
              <a:ext uri="{FF2B5EF4-FFF2-40B4-BE49-F238E27FC236}">
                <a16:creationId xmlns:a16="http://schemas.microsoft.com/office/drawing/2014/main" id="{7DE790C1-BB20-487D-801E-82D60D16F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770" y="1993326"/>
            <a:ext cx="1509574" cy="15095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alicdn.com/@sc04/kf/H95b60b8904b14d9c96f54af17274f2a2L.jpg_960x960.jpg">
            <a:extLst>
              <a:ext uri="{FF2B5EF4-FFF2-40B4-BE49-F238E27FC236}">
                <a16:creationId xmlns:a16="http://schemas.microsoft.com/office/drawing/2014/main" id="{D532346A-4F83-4A23-A5CA-414E6D18E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641" y="1991417"/>
            <a:ext cx="1504818" cy="150481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s.alicdn.com/@sc04/kf/Heef6357982f44462a3a2e58172f1771eE.jpg_960x960.jpg">
            <a:extLst>
              <a:ext uri="{FF2B5EF4-FFF2-40B4-BE49-F238E27FC236}">
                <a16:creationId xmlns:a16="http://schemas.microsoft.com/office/drawing/2014/main" id="{218C59D7-F018-4E1F-BCAB-8041346D3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383" y="1985916"/>
            <a:ext cx="1518175" cy="15181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s.alicdn.com/@sc04/kf/H37dad0b273d642b887755cda305bc4d9g.jpg_960x960.jpg">
            <a:extLst>
              <a:ext uri="{FF2B5EF4-FFF2-40B4-BE49-F238E27FC236}">
                <a16:creationId xmlns:a16="http://schemas.microsoft.com/office/drawing/2014/main" id="{DC95B895-45CF-453B-A107-00967CBC5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614" y="1985915"/>
            <a:ext cx="1546083" cy="15460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s://s.alicdn.com/@sc04/kf/Hf1e19b413a704558ba681e86328b817fR.jpg_960x960.jpg">
            <a:extLst>
              <a:ext uri="{FF2B5EF4-FFF2-40B4-BE49-F238E27FC236}">
                <a16:creationId xmlns:a16="http://schemas.microsoft.com/office/drawing/2014/main" id="{8C8914B6-F2FA-46D1-B13E-AEBDD9D658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5914" y="1994517"/>
            <a:ext cx="1761170" cy="1509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1">
            <a:extLst>
              <a:ext uri="{FF2B5EF4-FFF2-40B4-BE49-F238E27FC236}">
                <a16:creationId xmlns:a16="http://schemas.microsoft.com/office/drawing/2014/main" id="{2495621A-3814-7BA0-8F9A-3D54B0BC8E94}"/>
              </a:ext>
            </a:extLst>
          </p:cNvPr>
          <p:cNvSpPr txBox="1"/>
          <p:nvPr/>
        </p:nvSpPr>
        <p:spPr>
          <a:xfrm>
            <a:off x="462358" y="4730744"/>
            <a:ext cx="610546" cy="608243"/>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nSpc>
                <a:spcPct val="150000"/>
              </a:lnSpc>
            </a:pP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Phong</a:t>
            </a:r>
            <a:r>
              <a:rPr lang="en-US" altLang="zh-CN" sz="1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cách</a:t>
            </a:r>
            <a:endParaRPr lang="en-US" altLang="zh-CN" sz="11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 name="TextBox 24">
            <a:extLst>
              <a:ext uri="{FF2B5EF4-FFF2-40B4-BE49-F238E27FC236}">
                <a16:creationId xmlns:a16="http://schemas.microsoft.com/office/drawing/2014/main" id="{1E85ECB9-2FDB-CD81-499E-09BA7BFBB232}"/>
              </a:ext>
            </a:extLst>
          </p:cNvPr>
          <p:cNvSpPr txBox="1"/>
          <p:nvPr/>
        </p:nvSpPr>
        <p:spPr>
          <a:xfrm>
            <a:off x="462358" y="4152392"/>
            <a:ext cx="750626"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Chất</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liệu</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TextBox 24">
            <a:extLst>
              <a:ext uri="{FF2B5EF4-FFF2-40B4-BE49-F238E27FC236}">
                <a16:creationId xmlns:a16="http://schemas.microsoft.com/office/drawing/2014/main" id="{FA5612BE-1815-71E2-C66A-0B452112B395}"/>
              </a:ext>
            </a:extLst>
          </p:cNvPr>
          <p:cNvSpPr txBox="1"/>
          <p:nvPr/>
        </p:nvSpPr>
        <p:spPr>
          <a:xfrm>
            <a:off x="462358" y="5477940"/>
            <a:ext cx="755103"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208363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1000"/>
                                        <p:tgtEl>
                                          <p:spTgt spid="49"/>
                                        </p:tgtEl>
                                      </p:cBhvr>
                                    </p:animEffect>
                                    <p:anim calcmode="lin" valueType="num">
                                      <p:cBhvr>
                                        <p:cTn id="123" dur="1000" fill="hold"/>
                                        <p:tgtEl>
                                          <p:spTgt spid="49"/>
                                        </p:tgtEl>
                                        <p:attrNameLst>
                                          <p:attrName>ppt_x</p:attrName>
                                        </p:attrNameLst>
                                      </p:cBhvr>
                                      <p:tavLst>
                                        <p:tav tm="0">
                                          <p:val>
                                            <p:strVal val="#ppt_x"/>
                                          </p:val>
                                        </p:tav>
                                        <p:tav tm="100000">
                                          <p:val>
                                            <p:strVal val="#ppt_x"/>
                                          </p:val>
                                        </p:tav>
                                      </p:tavLst>
                                    </p:anim>
                                    <p:anim calcmode="lin" valueType="num">
                                      <p:cBhvr>
                                        <p:cTn id="124" dur="1000" fill="hold"/>
                                        <p:tgtEl>
                                          <p:spTgt spid="4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1000"/>
                                        <p:tgtEl>
                                          <p:spTgt spid="50"/>
                                        </p:tgtEl>
                                      </p:cBhvr>
                                    </p:animEffect>
                                    <p:anim calcmode="lin" valueType="num">
                                      <p:cBhvr>
                                        <p:cTn id="128" dur="1000" fill="hold"/>
                                        <p:tgtEl>
                                          <p:spTgt spid="50"/>
                                        </p:tgtEl>
                                        <p:attrNameLst>
                                          <p:attrName>ppt_x</p:attrName>
                                        </p:attrNameLst>
                                      </p:cBhvr>
                                      <p:tavLst>
                                        <p:tav tm="0">
                                          <p:val>
                                            <p:strVal val="#ppt_x"/>
                                          </p:val>
                                        </p:tav>
                                        <p:tav tm="100000">
                                          <p:val>
                                            <p:strVal val="#ppt_x"/>
                                          </p:val>
                                        </p:tav>
                                      </p:tavLst>
                                    </p:anim>
                                    <p:anim calcmode="lin" valueType="num">
                                      <p:cBhvr>
                                        <p:cTn id="129" dur="1000" fill="hold"/>
                                        <p:tgtEl>
                                          <p:spTgt spid="5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fade">
                                      <p:cBhvr>
                                        <p:cTn id="132" dur="1000"/>
                                        <p:tgtEl>
                                          <p:spTgt spid="2"/>
                                        </p:tgtEl>
                                      </p:cBhvr>
                                    </p:animEffect>
                                    <p:anim calcmode="lin" valueType="num">
                                      <p:cBhvr>
                                        <p:cTn id="133" dur="1000" fill="hold"/>
                                        <p:tgtEl>
                                          <p:spTgt spid="2"/>
                                        </p:tgtEl>
                                        <p:attrNameLst>
                                          <p:attrName>ppt_x</p:attrName>
                                        </p:attrNameLst>
                                      </p:cBhvr>
                                      <p:tavLst>
                                        <p:tav tm="0">
                                          <p:val>
                                            <p:strVal val="#ppt_x"/>
                                          </p:val>
                                        </p:tav>
                                        <p:tav tm="100000">
                                          <p:val>
                                            <p:strVal val="#ppt_x"/>
                                          </p:val>
                                        </p:tav>
                                      </p:tavLst>
                                    </p:anim>
                                    <p:anim calcmode="lin" valueType="num">
                                      <p:cBhvr>
                                        <p:cTn id="134" dur="1000" fill="hold"/>
                                        <p:tgtEl>
                                          <p:spTgt spid="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1000"/>
                                        <p:tgtEl>
                                          <p:spTgt spid="4"/>
                                        </p:tgtEl>
                                      </p:cBhvr>
                                    </p:animEffect>
                                    <p:anim calcmode="lin" valueType="num">
                                      <p:cBhvr>
                                        <p:cTn id="138" dur="1000" fill="hold"/>
                                        <p:tgtEl>
                                          <p:spTgt spid="4"/>
                                        </p:tgtEl>
                                        <p:attrNameLst>
                                          <p:attrName>ppt_x</p:attrName>
                                        </p:attrNameLst>
                                      </p:cBhvr>
                                      <p:tavLst>
                                        <p:tav tm="0">
                                          <p:val>
                                            <p:strVal val="#ppt_x"/>
                                          </p:val>
                                        </p:tav>
                                        <p:tav tm="100000">
                                          <p:val>
                                            <p:strVal val="#ppt_x"/>
                                          </p:val>
                                        </p:tav>
                                      </p:tavLst>
                                    </p:anim>
                                    <p:anim calcmode="lin" valueType="num">
                                      <p:cBhvr>
                                        <p:cTn id="139" dur="1000" fill="hold"/>
                                        <p:tgtEl>
                                          <p:spTgt spid="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7"/>
                                        </p:tgtEl>
                                        <p:attrNameLst>
                                          <p:attrName>style.visibility</p:attrName>
                                        </p:attrNameLst>
                                      </p:cBhvr>
                                      <p:to>
                                        <p:strVal val="visible"/>
                                      </p:to>
                                    </p:set>
                                    <p:animEffect transition="in" filter="fade">
                                      <p:cBhvr>
                                        <p:cTn id="142" dur="1000"/>
                                        <p:tgtEl>
                                          <p:spTgt spid="7"/>
                                        </p:tgtEl>
                                      </p:cBhvr>
                                    </p:animEffect>
                                    <p:anim calcmode="lin" valueType="num">
                                      <p:cBhvr>
                                        <p:cTn id="143" dur="1000" fill="hold"/>
                                        <p:tgtEl>
                                          <p:spTgt spid="7"/>
                                        </p:tgtEl>
                                        <p:attrNameLst>
                                          <p:attrName>ppt_x</p:attrName>
                                        </p:attrNameLst>
                                      </p:cBhvr>
                                      <p:tavLst>
                                        <p:tav tm="0">
                                          <p:val>
                                            <p:strVal val="#ppt_x"/>
                                          </p:val>
                                        </p:tav>
                                        <p:tav tm="100000">
                                          <p:val>
                                            <p:strVal val="#ppt_x"/>
                                          </p:val>
                                        </p:tav>
                                      </p:tavLst>
                                    </p:anim>
                                    <p:anim calcmode="lin" valueType="num">
                                      <p:cBhvr>
                                        <p:cTn id="1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3" grpId="0" animBg="1"/>
      <p:bldP spid="14" grpId="0"/>
      <p:bldP spid="15" grpId="0"/>
      <p:bldP spid="19" grpId="0"/>
      <p:bldP spid="23" grpId="0" animBg="1"/>
      <p:bldP spid="24" grpId="0"/>
      <p:bldP spid="26" grpId="0" animBg="1"/>
      <p:bldP spid="27" grpId="0"/>
      <p:bldP spid="31" grpId="0"/>
      <p:bldP spid="32" grpId="0"/>
      <p:bldP spid="33" grpId="0"/>
      <p:bldP spid="34" grpId="0"/>
      <p:bldP spid="42" grpId="0"/>
      <p:bldP spid="43" grpId="0"/>
      <p:bldP spid="44" grpId="0"/>
      <p:bldP spid="45" grpId="0"/>
      <p:bldP spid="46" grpId="0"/>
      <p:bldP spid="47" grpId="0"/>
      <p:bldP spid="48" grpId="0"/>
      <p:bldP spid="49" grpId="0"/>
      <p:bldP spid="50" grpId="0"/>
      <p:bldP spid="2"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F645AAD-1A9D-ADF5-CF6F-8AF9393B797D}"/>
              </a:ext>
            </a:extLst>
          </p:cNvPr>
          <p:cNvSpPr txBox="1">
            <a:spLocks/>
          </p:cNvSpPr>
          <p:nvPr/>
        </p:nvSpPr>
        <p:spPr>
          <a:xfrm>
            <a:off x="381063" y="367416"/>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Lượng</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truy</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cập</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độc</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quyền</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dành</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cho</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ngành</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nội</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thất</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1800" b="1" dirty="0" err="1">
                <a:solidFill>
                  <a:schemeClr val="tx1">
                    <a:lumMod val="85000"/>
                    <a:lumOff val="15000"/>
                  </a:schemeClr>
                </a:solidFill>
                <a:latin typeface="+mj-lt"/>
                <a:ea typeface="+mj-ea"/>
                <a:cs typeface="阿里巴巴普惠体 2.0 65 Medium" panose="00020600040101010101" pitchFamily="18" charset="-122"/>
                <a:sym typeface="Helvetica Light"/>
              </a:rPr>
              <a:t>Việt</a:t>
            </a:r>
            <a:r>
              <a:rPr lang="en-US" altLang="zh-CN" sz="1800" b="1" dirty="0">
                <a:solidFill>
                  <a:schemeClr val="tx1">
                    <a:lumMod val="85000"/>
                    <a:lumOff val="15000"/>
                  </a:schemeClr>
                </a:solidFill>
                <a:latin typeface="+mj-lt"/>
                <a:ea typeface="+mj-ea"/>
                <a:cs typeface="阿里巴巴普惠体 2.0 65 Medium" panose="00020600040101010101" pitchFamily="18" charset="-122"/>
                <a:sym typeface="Helvetica Light"/>
              </a:rPr>
              <a:t> Nam</a:t>
            </a:r>
          </a:p>
        </p:txBody>
      </p:sp>
      <p:sp>
        <p:nvSpPr>
          <p:cNvPr id="11" name="矩形 10">
            <a:extLst>
              <a:ext uri="{FF2B5EF4-FFF2-40B4-BE49-F238E27FC236}">
                <a16:creationId xmlns:a16="http://schemas.microsoft.com/office/drawing/2014/main" id="{837D6CC8-3E12-45D7-9947-FCE20A091909}"/>
              </a:ext>
            </a:extLst>
          </p:cNvPr>
          <p:cNvSpPr/>
          <p:nvPr/>
        </p:nvSpPr>
        <p:spPr>
          <a:xfrm>
            <a:off x="381063" y="1181819"/>
            <a:ext cx="11452797" cy="5058962"/>
          </a:xfrm>
          <a:prstGeom prst="rect">
            <a:avLst/>
          </a:prstGeom>
          <a:noFill/>
          <a:ln>
            <a:solidFill>
              <a:srgbClr val="F399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2" name="矩形 11">
            <a:extLst>
              <a:ext uri="{FF2B5EF4-FFF2-40B4-BE49-F238E27FC236}">
                <a16:creationId xmlns:a16="http://schemas.microsoft.com/office/drawing/2014/main" id="{954A1AF0-60BC-42DF-BE39-E3D3ACF9BAE5}"/>
              </a:ext>
            </a:extLst>
          </p:cNvPr>
          <p:cNvSpPr/>
          <p:nvPr/>
        </p:nvSpPr>
        <p:spPr>
          <a:xfrm>
            <a:off x="711133" y="859138"/>
            <a:ext cx="3891700" cy="523220"/>
          </a:xfrm>
          <a:prstGeom prst="rect">
            <a:avLst/>
          </a:prstGeom>
          <a:solidFill>
            <a:srgbClr val="F39951"/>
          </a:solidFill>
        </p:spPr>
        <p:txBody>
          <a:bodyPr wrap="square">
            <a:spAutoFit/>
          </a:bodyPr>
          <a:lstStyle/>
          <a:p>
            <a:pPr algn="ct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Thông</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báo</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qua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ứng</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dung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điện</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thoại</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dành</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riêng</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cho</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khách</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hàng</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quan</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tâm</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tới</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sản</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phẩm</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nội</a:t>
            </a:r>
            <a:r>
              <a:rPr lang="en-US" altLang="zh-CN" sz="14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bg1"/>
                </a:solidFill>
                <a:latin typeface="+mj-lt"/>
                <a:ea typeface="阿里巴巴普惠体" panose="00020600040101010101" pitchFamily="18" charset="-122"/>
                <a:cs typeface="阿里巴巴普惠体" panose="00020600040101010101" pitchFamily="18" charset="-122"/>
              </a:rPr>
              <a:t>thất</a:t>
            </a:r>
            <a:endParaRPr lang="zh-CN" altLang="en-US" sz="1400" b="1" dirty="0">
              <a:solidFill>
                <a:schemeClr val="bg1"/>
              </a:solidFill>
              <a:latin typeface="+mj-lt"/>
              <a:ea typeface="阿里巴巴普惠体" panose="00020600040101010101" pitchFamily="18" charset="-122"/>
              <a:cs typeface="阿里巴巴普惠体" panose="00020600040101010101" pitchFamily="18" charset="-122"/>
            </a:endParaRPr>
          </a:p>
        </p:txBody>
      </p:sp>
      <p:cxnSp>
        <p:nvCxnSpPr>
          <p:cNvPr id="30" name="直接连接符 29">
            <a:extLst>
              <a:ext uri="{FF2B5EF4-FFF2-40B4-BE49-F238E27FC236}">
                <a16:creationId xmlns:a16="http://schemas.microsoft.com/office/drawing/2014/main" id="{17705250-C32A-4A3D-841E-283873DB4C16}"/>
              </a:ext>
            </a:extLst>
          </p:cNvPr>
          <p:cNvCxnSpPr/>
          <p:nvPr/>
        </p:nvCxnSpPr>
        <p:spPr>
          <a:xfrm>
            <a:off x="528615" y="1758882"/>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5" name="矩形 54">
            <a:extLst>
              <a:ext uri="{FF2B5EF4-FFF2-40B4-BE49-F238E27FC236}">
                <a16:creationId xmlns:a16="http://schemas.microsoft.com/office/drawing/2014/main" id="{17DC0F69-BD83-48FC-BFDD-8499579D244F}"/>
              </a:ext>
            </a:extLst>
          </p:cNvPr>
          <p:cNvSpPr/>
          <p:nvPr/>
        </p:nvSpPr>
        <p:spPr>
          <a:xfrm>
            <a:off x="6414848" y="1011786"/>
            <a:ext cx="3644243" cy="584775"/>
          </a:xfrm>
          <a:prstGeom prst="rect">
            <a:avLst/>
          </a:prstGeom>
          <a:solidFill>
            <a:srgbClr val="F39951"/>
          </a:solidFill>
        </p:spPr>
        <p:txBody>
          <a:bodyPr wrap="square">
            <a:spAutoFit/>
          </a:bodyPr>
          <a:lstStyle/>
          <a:p>
            <a:pPr algn="ct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Điều</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hướng</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lưu</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lượng</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truy</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cập</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cho</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thị</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trường</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mj-lt"/>
                <a:ea typeface="阿里巴巴普惠体" panose="00020600040101010101" pitchFamily="18" charset="-122"/>
                <a:cs typeface="阿里巴巴普惠体" panose="00020600040101010101" pitchFamily="18" charset="-122"/>
              </a:rPr>
              <a:t>Việt</a:t>
            </a:r>
            <a:r>
              <a:rPr lang="en-US" altLang="zh-CN" sz="1600" b="1" dirty="0">
                <a:solidFill>
                  <a:schemeClr val="bg1"/>
                </a:solidFill>
                <a:latin typeface="+mj-lt"/>
                <a:ea typeface="阿里巴巴普惠体" panose="00020600040101010101" pitchFamily="18" charset="-122"/>
                <a:cs typeface="阿里巴巴普惠体" panose="00020600040101010101" pitchFamily="18" charset="-122"/>
              </a:rPr>
              <a:t> Nam</a:t>
            </a:r>
            <a:endParaRPr lang="zh-CN" altLang="en-US" sz="1600" b="1" dirty="0">
              <a:solidFill>
                <a:schemeClr val="bg1"/>
              </a:solidFill>
              <a:latin typeface="+mj-lt"/>
              <a:ea typeface="阿里巴巴普惠体" panose="00020600040101010101" pitchFamily="18" charset="-122"/>
              <a:cs typeface="阿里巴巴普惠体" panose="00020600040101010101" pitchFamily="18" charset="-122"/>
            </a:endParaRPr>
          </a:p>
        </p:txBody>
      </p:sp>
      <p:pic>
        <p:nvPicPr>
          <p:cNvPr id="4" name="图片 3">
            <a:extLst>
              <a:ext uri="{FF2B5EF4-FFF2-40B4-BE49-F238E27FC236}">
                <a16:creationId xmlns:a16="http://schemas.microsoft.com/office/drawing/2014/main" id="{A22F2686-DF57-4B4A-B406-4BA6AE568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557" y="2428643"/>
            <a:ext cx="7772782" cy="3256165"/>
          </a:xfrm>
          <a:prstGeom prst="rect">
            <a:avLst/>
          </a:prstGeom>
        </p:spPr>
      </p:pic>
      <p:pic>
        <p:nvPicPr>
          <p:cNvPr id="7" name="图片 6">
            <a:extLst>
              <a:ext uri="{FF2B5EF4-FFF2-40B4-BE49-F238E27FC236}">
                <a16:creationId xmlns:a16="http://schemas.microsoft.com/office/drawing/2014/main" id="{A2D4741E-AC20-425C-B4BF-41E8FD1F0BC4}"/>
              </a:ext>
            </a:extLst>
          </p:cNvPr>
          <p:cNvPicPr>
            <a:picLocks noChangeAspect="1"/>
          </p:cNvPicPr>
          <p:nvPr/>
        </p:nvPicPr>
        <p:blipFill>
          <a:blip r:embed="rId4"/>
          <a:stretch>
            <a:fillRect/>
          </a:stretch>
        </p:blipFill>
        <p:spPr>
          <a:xfrm>
            <a:off x="8223580" y="2548747"/>
            <a:ext cx="1360368" cy="297972"/>
          </a:xfrm>
          <a:prstGeom prst="rect">
            <a:avLst/>
          </a:prstGeom>
        </p:spPr>
      </p:pic>
      <p:sp>
        <p:nvSpPr>
          <p:cNvPr id="10" name="文本框 9">
            <a:extLst>
              <a:ext uri="{FF2B5EF4-FFF2-40B4-BE49-F238E27FC236}">
                <a16:creationId xmlns:a16="http://schemas.microsoft.com/office/drawing/2014/main" id="{7EB66742-A8BD-45DD-A4FC-05923FCB3AD5}"/>
              </a:ext>
            </a:extLst>
          </p:cNvPr>
          <p:cNvSpPr txBox="1"/>
          <p:nvPr/>
        </p:nvSpPr>
        <p:spPr>
          <a:xfrm>
            <a:off x="8203720" y="2596550"/>
            <a:ext cx="1572866" cy="246221"/>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000" b="1" dirty="0"/>
              <a:t>Vietnam industry hub</a:t>
            </a:r>
            <a:r>
              <a:rPr lang="en-US" sz="1000" b="1" dirty="0"/>
              <a:t> </a:t>
            </a:r>
          </a:p>
        </p:txBody>
      </p:sp>
      <p:sp>
        <p:nvSpPr>
          <p:cNvPr id="21" name="文本框 20">
            <a:extLst>
              <a:ext uri="{FF2B5EF4-FFF2-40B4-BE49-F238E27FC236}">
                <a16:creationId xmlns:a16="http://schemas.microsoft.com/office/drawing/2014/main" id="{337E832F-A392-4C59-857B-EC818A2BE964}"/>
              </a:ext>
            </a:extLst>
          </p:cNvPr>
          <p:cNvSpPr txBox="1"/>
          <p:nvPr/>
        </p:nvSpPr>
        <p:spPr>
          <a:xfrm>
            <a:off x="5037827" y="1518249"/>
            <a:ext cx="6547449"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err="1"/>
              <a:t>Đường</a:t>
            </a:r>
            <a:r>
              <a:rPr lang="en-US" sz="1600" b="1" dirty="0"/>
              <a:t> </a:t>
            </a:r>
            <a:r>
              <a:rPr lang="en-US" sz="1600" b="1" dirty="0" err="1"/>
              <a:t>dẫn</a:t>
            </a:r>
            <a:r>
              <a:rPr lang="en-US" sz="1600" b="1" dirty="0"/>
              <a:t>: Trang </a:t>
            </a:r>
            <a:r>
              <a:rPr lang="en-US" sz="1600" b="1" dirty="0" err="1"/>
              <a:t>chủ</a:t>
            </a:r>
            <a:r>
              <a:rPr lang="en-US" sz="1600" b="1" dirty="0"/>
              <a:t> &gt;&gt; </a:t>
            </a:r>
            <a:r>
              <a:rPr lang="en-US" sz="1600" b="1" dirty="0" err="1"/>
              <a:t>Nội</a:t>
            </a:r>
            <a:r>
              <a:rPr lang="en-US" sz="1600" b="1" dirty="0"/>
              <a:t> </a:t>
            </a:r>
            <a:r>
              <a:rPr lang="en-US" sz="1600" b="1" dirty="0" err="1"/>
              <a:t>thất</a:t>
            </a:r>
            <a:endParaRPr lang="en-US" sz="1600" b="1" dirty="0"/>
          </a:p>
          <a:p>
            <a:pPr marL="285750" indent="-285750">
              <a:buFont typeface="Arial" panose="020B0604020202020204" pitchFamily="34" charset="0"/>
              <a:buChar char="•"/>
            </a:pPr>
            <a:r>
              <a:rPr lang="en-US" sz="1600" b="1" dirty="0"/>
              <a:t>Trang </a:t>
            </a:r>
            <a:r>
              <a:rPr lang="en-US" sz="1600" b="1" dirty="0" err="1"/>
              <a:t>đích</a:t>
            </a:r>
            <a:r>
              <a:rPr lang="en-US" sz="1600" b="1" dirty="0"/>
              <a:t> </a:t>
            </a:r>
            <a:r>
              <a:rPr lang="en-US" sz="1600" b="1" dirty="0" err="1"/>
              <a:t>dành</a:t>
            </a:r>
            <a:r>
              <a:rPr lang="en-US" sz="1600" b="1" dirty="0"/>
              <a:t> </a:t>
            </a:r>
            <a:r>
              <a:rPr lang="en-US" sz="1600" b="1" dirty="0" err="1"/>
              <a:t>riêng</a:t>
            </a:r>
            <a:r>
              <a:rPr lang="en-US" sz="1600" b="1" dirty="0"/>
              <a:t> </a:t>
            </a:r>
            <a:r>
              <a:rPr lang="en-US" sz="1600" b="1" dirty="0" err="1"/>
              <a:t>cho</a:t>
            </a:r>
            <a:r>
              <a:rPr lang="en-US" sz="1600" b="1" dirty="0"/>
              <a:t> </a:t>
            </a:r>
            <a:r>
              <a:rPr lang="en-US" sz="1600" b="1" dirty="0" err="1"/>
              <a:t>thị</a:t>
            </a:r>
            <a:r>
              <a:rPr lang="en-US" sz="1600" b="1" dirty="0"/>
              <a:t> </a:t>
            </a:r>
            <a:r>
              <a:rPr lang="en-US" sz="1600" b="1" dirty="0" err="1"/>
              <a:t>trường</a:t>
            </a:r>
            <a:r>
              <a:rPr lang="en-US" sz="1600" b="1" dirty="0"/>
              <a:t> </a:t>
            </a:r>
            <a:r>
              <a:rPr lang="en-US" sz="1600" b="1" dirty="0" err="1"/>
              <a:t>Việt</a:t>
            </a:r>
            <a:r>
              <a:rPr lang="en-US" sz="1600" b="1" dirty="0"/>
              <a:t> Nam </a:t>
            </a:r>
            <a:r>
              <a:rPr lang="en-US" sz="1600" b="1" dirty="0" err="1"/>
              <a:t>sắp</a:t>
            </a:r>
            <a:r>
              <a:rPr lang="en-US" sz="1600" b="1" dirty="0"/>
              <a:t> </a:t>
            </a:r>
            <a:r>
              <a:rPr lang="en-US" sz="1600" b="1" dirty="0" err="1"/>
              <a:t>được</a:t>
            </a:r>
            <a:r>
              <a:rPr lang="en-US" sz="1600" b="1" dirty="0"/>
              <a:t> </a:t>
            </a:r>
            <a:r>
              <a:rPr lang="en-US" sz="1600" b="1" dirty="0" err="1"/>
              <a:t>ra</a:t>
            </a:r>
            <a:r>
              <a:rPr lang="en-US" sz="1600" b="1" dirty="0"/>
              <a:t> </a:t>
            </a:r>
            <a:r>
              <a:rPr lang="en-US" sz="1600" b="1" dirty="0" err="1"/>
              <a:t>mắt</a:t>
            </a:r>
            <a:r>
              <a:rPr lang="en-US" sz="1600" b="1" dirty="0"/>
              <a:t>, </a:t>
            </a:r>
            <a:r>
              <a:rPr lang="en-US" sz="1600" b="1" dirty="0" err="1"/>
              <a:t>duy</a:t>
            </a:r>
            <a:r>
              <a:rPr lang="en-US" sz="1600" b="1" dirty="0"/>
              <a:t> </a:t>
            </a:r>
            <a:r>
              <a:rPr lang="en-US" sz="1600" b="1" dirty="0" err="1"/>
              <a:t>nhất</a:t>
            </a:r>
            <a:r>
              <a:rPr lang="en-US" sz="1600" b="1" dirty="0"/>
              <a:t> </a:t>
            </a:r>
            <a:r>
              <a:rPr lang="en-US" sz="1600" b="1" dirty="0" err="1"/>
              <a:t>các</a:t>
            </a:r>
            <a:r>
              <a:rPr lang="en-US" sz="1600" b="1" dirty="0"/>
              <a:t> </a:t>
            </a:r>
            <a:r>
              <a:rPr lang="en-US" sz="1600" b="1" dirty="0" err="1"/>
              <a:t>sản</a:t>
            </a:r>
            <a:r>
              <a:rPr lang="en-US" sz="1600" b="1" dirty="0"/>
              <a:t> </a:t>
            </a:r>
            <a:r>
              <a:rPr lang="en-US" sz="1600" b="1" dirty="0" err="1"/>
              <a:t>phẩm</a:t>
            </a:r>
            <a:r>
              <a:rPr lang="en-US" sz="1600" b="1" dirty="0"/>
              <a:t> </a:t>
            </a:r>
            <a:r>
              <a:rPr lang="en-US" sz="1600" b="1" dirty="0" err="1"/>
              <a:t>nội</a:t>
            </a:r>
            <a:r>
              <a:rPr lang="en-US" sz="1600" b="1" dirty="0"/>
              <a:t> that </a:t>
            </a:r>
            <a:r>
              <a:rPr lang="en-US" sz="1600" b="1" dirty="0" err="1"/>
              <a:t>Việt</a:t>
            </a:r>
            <a:r>
              <a:rPr lang="en-US" sz="1600" b="1" dirty="0"/>
              <a:t> Nam </a:t>
            </a:r>
            <a:r>
              <a:rPr lang="en-US" sz="1600" b="1" dirty="0" err="1"/>
              <a:t>được</a:t>
            </a:r>
            <a:r>
              <a:rPr lang="en-US" sz="1600" b="1" dirty="0"/>
              <a:t> </a:t>
            </a:r>
            <a:r>
              <a:rPr lang="en-US" sz="1600" b="1" dirty="0" err="1"/>
              <a:t>hiển</a:t>
            </a:r>
            <a:r>
              <a:rPr lang="en-US" sz="1600" b="1" dirty="0"/>
              <a:t> </a:t>
            </a:r>
            <a:r>
              <a:rPr lang="en-US" sz="1600" b="1" dirty="0" err="1"/>
              <a:t>thị</a:t>
            </a:r>
            <a:r>
              <a:rPr lang="en-US" sz="1600" b="1" dirty="0"/>
              <a:t> </a:t>
            </a:r>
            <a:r>
              <a:rPr lang="en-US" sz="1600" b="1" dirty="0" err="1"/>
              <a:t>tại</a:t>
            </a:r>
            <a:r>
              <a:rPr lang="en-US" sz="1600" b="1" dirty="0"/>
              <a:t> </a:t>
            </a:r>
            <a:r>
              <a:rPr lang="en-US" sz="1600" b="1" dirty="0" err="1"/>
              <a:t>mục</a:t>
            </a:r>
            <a:r>
              <a:rPr lang="en-US" sz="1600" b="1" dirty="0"/>
              <a:t> </a:t>
            </a:r>
            <a:r>
              <a:rPr lang="en-US" sz="1600" b="1" dirty="0" err="1"/>
              <a:t>này</a:t>
            </a:r>
            <a:endParaRPr lang="en-US" sz="1600" b="1" dirty="0"/>
          </a:p>
        </p:txBody>
      </p:sp>
      <p:pic>
        <p:nvPicPr>
          <p:cNvPr id="2" name="Picture 19">
            <a:extLst>
              <a:ext uri="{FF2B5EF4-FFF2-40B4-BE49-F238E27FC236}">
                <a16:creationId xmlns:a16="http://schemas.microsoft.com/office/drawing/2014/main" id="{3E1E7AF7-2C4D-4580-C07B-C78C1507241D}"/>
              </a:ext>
            </a:extLst>
          </p:cNvPr>
          <p:cNvPicPr>
            <a:picLocks noChangeAspect="1"/>
          </p:cNvPicPr>
          <p:nvPr>
            <p:custDataLst>
              <p:tags r:id="rId1"/>
            </p:custDataLst>
          </p:nvPr>
        </p:nvPicPr>
        <p:blipFill>
          <a:blip r:embed="rId5"/>
          <a:stretch>
            <a:fillRect/>
          </a:stretch>
        </p:blipFill>
        <p:spPr>
          <a:xfrm>
            <a:off x="1535594" y="1560735"/>
            <a:ext cx="2242778" cy="4710669"/>
          </a:xfrm>
          <a:prstGeom prst="rect">
            <a:avLst/>
          </a:prstGeom>
        </p:spPr>
      </p:pic>
      <p:pic>
        <p:nvPicPr>
          <p:cNvPr id="5" name="图片 17">
            <a:extLst>
              <a:ext uri="{FF2B5EF4-FFF2-40B4-BE49-F238E27FC236}">
                <a16:creationId xmlns:a16="http://schemas.microsoft.com/office/drawing/2014/main" id="{3F254537-BCE4-D4DD-3F8E-678FC7221772}"/>
              </a:ext>
            </a:extLst>
          </p:cNvPr>
          <p:cNvPicPr>
            <a:picLocks noChangeAspect="1"/>
          </p:cNvPicPr>
          <p:nvPr/>
        </p:nvPicPr>
        <p:blipFill>
          <a:blip r:embed="rId6"/>
          <a:stretch>
            <a:fillRect/>
          </a:stretch>
        </p:blipFill>
        <p:spPr>
          <a:xfrm>
            <a:off x="1949839" y="3959344"/>
            <a:ext cx="1681882" cy="422875"/>
          </a:xfrm>
          <a:prstGeom prst="rect">
            <a:avLst/>
          </a:prstGeom>
        </p:spPr>
      </p:pic>
      <p:pic>
        <p:nvPicPr>
          <p:cNvPr id="6" name="图片 56">
            <a:extLst>
              <a:ext uri="{FF2B5EF4-FFF2-40B4-BE49-F238E27FC236}">
                <a16:creationId xmlns:a16="http://schemas.microsoft.com/office/drawing/2014/main" id="{16B1491A-46C6-1203-C8B1-9CCF2A49F684}"/>
              </a:ext>
            </a:extLst>
          </p:cNvPr>
          <p:cNvPicPr>
            <a:picLocks noChangeAspect="1"/>
          </p:cNvPicPr>
          <p:nvPr/>
        </p:nvPicPr>
        <p:blipFill>
          <a:blip r:embed="rId6"/>
          <a:stretch>
            <a:fillRect/>
          </a:stretch>
        </p:blipFill>
        <p:spPr>
          <a:xfrm>
            <a:off x="1972843" y="4508559"/>
            <a:ext cx="1681882" cy="422875"/>
          </a:xfrm>
          <a:prstGeom prst="rect">
            <a:avLst/>
          </a:prstGeom>
        </p:spPr>
      </p:pic>
      <p:sp>
        <p:nvSpPr>
          <p:cNvPr id="8" name="文本框 19">
            <a:extLst>
              <a:ext uri="{FF2B5EF4-FFF2-40B4-BE49-F238E27FC236}">
                <a16:creationId xmlns:a16="http://schemas.microsoft.com/office/drawing/2014/main" id="{7DDBCEF8-2676-426D-6F80-90F1C2F2FAE1}"/>
              </a:ext>
            </a:extLst>
          </p:cNvPr>
          <p:cNvSpPr txBox="1"/>
          <p:nvPr/>
        </p:nvSpPr>
        <p:spPr>
          <a:xfrm>
            <a:off x="1932318" y="3968151"/>
            <a:ext cx="1656271" cy="461665"/>
          </a:xfrm>
          <a:prstGeom prst="rect">
            <a:avLst/>
          </a:prstGeom>
          <a:noFill/>
        </p:spPr>
        <p:txBody>
          <a:bodyPr wrap="square" rtlCol="0">
            <a:spAutoFit/>
          </a:bodyPr>
          <a:lstStyle/>
          <a:p>
            <a:r>
              <a:rPr lang="en-US" sz="800" b="1" dirty="0"/>
              <a:t>New furniture from Vietnam has arrived! </a:t>
            </a:r>
          </a:p>
          <a:p>
            <a:r>
              <a:rPr lang="en-US" sz="800" dirty="0"/>
              <a:t>Don't miss out! Check now!</a:t>
            </a:r>
          </a:p>
        </p:txBody>
      </p:sp>
      <p:sp>
        <p:nvSpPr>
          <p:cNvPr id="9" name="文本框 57">
            <a:extLst>
              <a:ext uri="{FF2B5EF4-FFF2-40B4-BE49-F238E27FC236}">
                <a16:creationId xmlns:a16="http://schemas.microsoft.com/office/drawing/2014/main" id="{BEEEF892-C01E-E22E-B4EB-2F670914C957}"/>
              </a:ext>
            </a:extLst>
          </p:cNvPr>
          <p:cNvSpPr txBox="1"/>
          <p:nvPr/>
        </p:nvSpPr>
        <p:spPr>
          <a:xfrm>
            <a:off x="1955322" y="4508740"/>
            <a:ext cx="1656271" cy="461665"/>
          </a:xfrm>
          <a:prstGeom prst="rect">
            <a:avLst/>
          </a:prstGeom>
          <a:noFill/>
        </p:spPr>
        <p:txBody>
          <a:bodyPr wrap="square" rtlCol="0">
            <a:spAutoFit/>
          </a:bodyPr>
          <a:lstStyle/>
          <a:p>
            <a:r>
              <a:rPr lang="en-US" sz="800" b="1" dirty="0"/>
              <a:t>Check out our latest furniture arrivals from Vietnam!</a:t>
            </a:r>
          </a:p>
          <a:p>
            <a:r>
              <a:rPr lang="en-US" sz="800" dirty="0"/>
              <a:t>Come and check pls!</a:t>
            </a:r>
          </a:p>
        </p:txBody>
      </p:sp>
    </p:spTree>
    <p:extLst>
      <p:ext uri="{BB962C8B-B14F-4D97-AF65-F5344CB8AC3E}">
        <p14:creationId xmlns:p14="http://schemas.microsoft.com/office/powerpoint/2010/main" val="56959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2">
            <a:extLst>
              <a:ext uri="{FF2B5EF4-FFF2-40B4-BE49-F238E27FC236}">
                <a16:creationId xmlns:a16="http://schemas.microsoft.com/office/drawing/2014/main" id="{F6B0C0A4-00D3-323E-AB55-44EF64031C3A}"/>
              </a:ext>
            </a:extLst>
          </p:cNvPr>
          <p:cNvSpPr txBox="1">
            <a:spLocks/>
          </p:cNvSpPr>
          <p:nvPr/>
        </p:nvSpPr>
        <p:spPr>
          <a:xfrm>
            <a:off x="188023" y="387736"/>
            <a:ext cx="8412262" cy="482184"/>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Câu</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chuyện</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thành</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công</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của</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Nhà</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Bán</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Hàng</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trên</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Alibaba.com</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IMITI CO. LTD</a:t>
            </a:r>
          </a:p>
        </p:txBody>
      </p:sp>
      <p:sp>
        <p:nvSpPr>
          <p:cNvPr id="10" name="Rounded Rectangle 9">
            <a:extLst>
              <a:ext uri="{FF2B5EF4-FFF2-40B4-BE49-F238E27FC236}">
                <a16:creationId xmlns:a16="http://schemas.microsoft.com/office/drawing/2014/main" id="{31F7027E-4C6E-71BE-60F9-D4FB15763DE9}"/>
              </a:ext>
            </a:extLst>
          </p:cNvPr>
          <p:cNvSpPr/>
          <p:nvPr/>
        </p:nvSpPr>
        <p:spPr>
          <a:xfrm>
            <a:off x="234950" y="1002000"/>
            <a:ext cx="5577840" cy="5349239"/>
          </a:xfrm>
          <a:prstGeom prst="roundRect">
            <a:avLst>
              <a:gd name="adj" fmla="val 40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54B58A29-5FD3-1275-0756-8C34655B7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33" y="1131509"/>
            <a:ext cx="3692416" cy="1915899"/>
          </a:xfrm>
          <a:prstGeom prst="rect">
            <a:avLst/>
          </a:prstGeom>
        </p:spPr>
      </p:pic>
      <p:pic>
        <p:nvPicPr>
          <p:cNvPr id="8" name="Picture 7">
            <a:extLst>
              <a:ext uri="{FF2B5EF4-FFF2-40B4-BE49-F238E27FC236}">
                <a16:creationId xmlns:a16="http://schemas.microsoft.com/office/drawing/2014/main" id="{BCCA31B5-33FE-8450-C2E4-4B20AE337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33" y="3101987"/>
            <a:ext cx="3690812" cy="1132132"/>
          </a:xfrm>
          <a:prstGeom prst="rect">
            <a:avLst/>
          </a:prstGeom>
        </p:spPr>
      </p:pic>
      <p:pic>
        <p:nvPicPr>
          <p:cNvPr id="1026" name="Picture 2">
            <a:extLst>
              <a:ext uri="{FF2B5EF4-FFF2-40B4-BE49-F238E27FC236}">
                <a16:creationId xmlns:a16="http://schemas.microsoft.com/office/drawing/2014/main" id="{DA982CE0-34BE-7920-9EE6-4E89CD497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630" y="1131509"/>
            <a:ext cx="1545190" cy="1545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3F94F7-AFF6-8C34-1B90-E35BAABFE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012" y="4395261"/>
            <a:ext cx="1723837" cy="1723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A58F192-3CF8-96C4-40A4-F0BAE8187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133" y="4376034"/>
            <a:ext cx="1762291" cy="1762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ABB93D4-AE13-EE35-B920-50692174B0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934" y="4376034"/>
            <a:ext cx="1762290" cy="17622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7A6E0C4-87EC-D4B3-2B88-7FCB7C396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630" y="2729569"/>
            <a:ext cx="1545190" cy="154519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
            <a:extLst>
              <a:ext uri="{FF2B5EF4-FFF2-40B4-BE49-F238E27FC236}">
                <a16:creationId xmlns:a16="http://schemas.microsoft.com/office/drawing/2014/main" id="{21A846CB-083B-438A-85FA-CCC4D50CAEB1}"/>
              </a:ext>
            </a:extLst>
          </p:cNvPr>
          <p:cNvSpPr txBox="1"/>
          <p:nvPr/>
        </p:nvSpPr>
        <p:spPr>
          <a:xfrm>
            <a:off x="6181371" y="1335072"/>
            <a:ext cx="5877497" cy="5262979"/>
          </a:xfrm>
          <a:prstGeom prst="rect">
            <a:avLst/>
          </a:prstGeom>
          <a:noFill/>
        </p:spPr>
        <p:txBody>
          <a:bodyPr wrap="square">
            <a:spAutoFit/>
          </a:bodyPr>
          <a:lstStyle/>
          <a:p>
            <a:pPr marL="342900" lvl="0" indent="-342900">
              <a:buFont typeface="Arial" panose="020B0604020202020204" pitchFamily="34" charset="0"/>
              <a:buChar char="•"/>
            </a:pPr>
            <a:r>
              <a:rPr lang="en-US" altLang="zh-CN" sz="2400" b="1" i="0" dirty="0" err="1">
                <a:solidFill>
                  <a:srgbClr val="333333"/>
                </a:solidFill>
                <a:effectLst/>
                <a:latin typeface="+mj-lt"/>
              </a:rPr>
              <a:t>Thông</a:t>
            </a:r>
            <a:r>
              <a:rPr lang="en-US" altLang="zh-CN" sz="2400" b="1" i="0" dirty="0">
                <a:solidFill>
                  <a:srgbClr val="333333"/>
                </a:solidFill>
                <a:effectLst/>
                <a:latin typeface="+mj-lt"/>
              </a:rPr>
              <a:t> tin </a:t>
            </a:r>
            <a:r>
              <a:rPr lang="en-US" altLang="zh-CN" sz="2400" b="1" i="0" dirty="0" err="1">
                <a:solidFill>
                  <a:srgbClr val="333333"/>
                </a:solidFill>
                <a:effectLst/>
                <a:latin typeface="+mj-lt"/>
              </a:rPr>
              <a:t>công</a:t>
            </a:r>
            <a:r>
              <a:rPr lang="en-US" altLang="zh-CN" sz="2400" b="1" i="0" dirty="0">
                <a:solidFill>
                  <a:srgbClr val="333333"/>
                </a:solidFill>
                <a:effectLst/>
                <a:latin typeface="+mj-lt"/>
              </a:rPr>
              <a:t> ty</a:t>
            </a:r>
          </a:p>
          <a:p>
            <a:pPr lvl="0"/>
            <a:r>
              <a:rPr lang="en-US" sz="2400" dirty="0" err="1">
                <a:latin typeface="+mj-lt"/>
              </a:rPr>
              <a:t>Công</a:t>
            </a:r>
            <a:r>
              <a:rPr lang="en-US" sz="2400" dirty="0">
                <a:latin typeface="+mj-lt"/>
              </a:rPr>
              <a:t> ty TNHH IMITI </a:t>
            </a:r>
            <a:r>
              <a:rPr lang="en-US" sz="2400" dirty="0" err="1">
                <a:latin typeface="+mj-lt"/>
              </a:rPr>
              <a:t>chuyên</a:t>
            </a:r>
            <a:r>
              <a:rPr lang="en-US" sz="2400" dirty="0">
                <a:latin typeface="+mj-lt"/>
              </a:rPr>
              <a:t> </a:t>
            </a:r>
            <a:r>
              <a:rPr lang="en-US" sz="2400" dirty="0" err="1">
                <a:latin typeface="+mj-lt"/>
              </a:rPr>
              <a:t>sản</a:t>
            </a:r>
            <a:r>
              <a:rPr lang="en-US" sz="2400" dirty="0">
                <a:latin typeface="+mj-lt"/>
              </a:rPr>
              <a:t> </a:t>
            </a:r>
            <a:r>
              <a:rPr lang="en-US" sz="2400" dirty="0" err="1">
                <a:latin typeface="+mj-lt"/>
              </a:rPr>
              <a:t>xuất</a:t>
            </a:r>
            <a:r>
              <a:rPr lang="en-US" sz="2400" dirty="0">
                <a:latin typeface="+mj-lt"/>
              </a:rPr>
              <a:t> </a:t>
            </a:r>
            <a:r>
              <a:rPr lang="en-US" sz="2400" dirty="0" err="1">
                <a:latin typeface="+mj-lt"/>
              </a:rPr>
              <a:t>đồ</a:t>
            </a:r>
            <a:r>
              <a:rPr lang="en-US" sz="2400" dirty="0">
                <a:latin typeface="+mj-lt"/>
              </a:rPr>
              <a:t> </a:t>
            </a:r>
            <a:r>
              <a:rPr lang="en-US" sz="2400" dirty="0" err="1">
                <a:latin typeface="+mj-lt"/>
              </a:rPr>
              <a:t>gỗ</a:t>
            </a:r>
            <a:r>
              <a:rPr lang="en-US" sz="2400" dirty="0">
                <a:latin typeface="+mj-lt"/>
              </a:rPr>
              <a:t> </a:t>
            </a:r>
            <a:r>
              <a:rPr lang="en-US" sz="2400" dirty="0" err="1">
                <a:latin typeface="+mj-lt"/>
              </a:rPr>
              <a:t>nội</a:t>
            </a:r>
            <a:r>
              <a:rPr lang="en-US" sz="2400" dirty="0">
                <a:latin typeface="+mj-lt"/>
              </a:rPr>
              <a:t> </a:t>
            </a:r>
            <a:r>
              <a:rPr lang="en-US" sz="2400" dirty="0" err="1">
                <a:latin typeface="+mj-lt"/>
              </a:rPr>
              <a:t>thất</a:t>
            </a:r>
            <a:r>
              <a:rPr lang="en-US" sz="2400" dirty="0">
                <a:latin typeface="+mj-lt"/>
              </a:rPr>
              <a:t> (</a:t>
            </a:r>
            <a:r>
              <a:rPr lang="en-US" sz="2400" dirty="0" err="1">
                <a:latin typeface="+mj-lt"/>
              </a:rPr>
              <a:t>phòng</a:t>
            </a:r>
            <a:r>
              <a:rPr lang="en-US" sz="2400" dirty="0">
                <a:latin typeface="+mj-lt"/>
              </a:rPr>
              <a:t> </a:t>
            </a:r>
            <a:r>
              <a:rPr lang="en-US" sz="2400" dirty="0" err="1">
                <a:latin typeface="+mj-lt"/>
              </a:rPr>
              <a:t>khách</a:t>
            </a:r>
            <a:r>
              <a:rPr lang="en-US" sz="2400" dirty="0">
                <a:latin typeface="+mj-lt"/>
              </a:rPr>
              <a:t>, </a:t>
            </a:r>
            <a:r>
              <a:rPr lang="en-US" sz="2400" dirty="0" err="1">
                <a:latin typeface="+mj-lt"/>
              </a:rPr>
              <a:t>phòng</a:t>
            </a:r>
            <a:r>
              <a:rPr lang="en-US" sz="2400" dirty="0">
                <a:latin typeface="+mj-lt"/>
              </a:rPr>
              <a:t> </a:t>
            </a:r>
            <a:r>
              <a:rPr lang="en-US" sz="2400" dirty="0" err="1">
                <a:latin typeface="+mj-lt"/>
              </a:rPr>
              <a:t>ăn</a:t>
            </a:r>
            <a:r>
              <a:rPr lang="en-US" sz="2400" dirty="0">
                <a:latin typeface="+mj-lt"/>
              </a:rPr>
              <a:t>, </a:t>
            </a:r>
            <a:r>
              <a:rPr lang="en-US" sz="2400" dirty="0" err="1">
                <a:latin typeface="+mj-lt"/>
              </a:rPr>
              <a:t>phòng</a:t>
            </a:r>
            <a:r>
              <a:rPr lang="en-US" sz="2400" dirty="0">
                <a:latin typeface="+mj-lt"/>
              </a:rPr>
              <a:t> </a:t>
            </a:r>
            <a:r>
              <a:rPr lang="en-US" sz="2400" dirty="0" err="1">
                <a:latin typeface="+mj-lt"/>
              </a:rPr>
              <a:t>ngủ</a:t>
            </a:r>
            <a:r>
              <a:rPr lang="en-US" sz="2400" dirty="0">
                <a:latin typeface="+mj-lt"/>
              </a:rPr>
              <a:t>), </a:t>
            </a:r>
            <a:r>
              <a:rPr lang="en-US" sz="2400" dirty="0" err="1">
                <a:latin typeface="+mj-lt"/>
              </a:rPr>
              <a:t>có</a:t>
            </a:r>
            <a:r>
              <a:rPr lang="en-US" sz="2400" dirty="0">
                <a:latin typeface="+mj-lt"/>
              </a:rPr>
              <a:t> </a:t>
            </a:r>
            <a:r>
              <a:rPr lang="en-US" sz="2400" dirty="0" err="1">
                <a:latin typeface="+mj-lt"/>
              </a:rPr>
              <a:t>trụ</a:t>
            </a:r>
            <a:r>
              <a:rPr lang="en-US" sz="2400" dirty="0">
                <a:latin typeface="+mj-lt"/>
              </a:rPr>
              <a:t> </a:t>
            </a:r>
            <a:r>
              <a:rPr lang="en-US" sz="2400" dirty="0" err="1">
                <a:latin typeface="+mj-lt"/>
              </a:rPr>
              <a:t>sở</a:t>
            </a:r>
            <a:r>
              <a:rPr lang="en-US" sz="2400" dirty="0">
                <a:latin typeface="+mj-lt"/>
              </a:rPr>
              <a:t> </a:t>
            </a:r>
            <a:r>
              <a:rPr lang="en-US" sz="2400" dirty="0" err="1">
                <a:latin typeface="+mj-lt"/>
              </a:rPr>
              <a:t>tại</a:t>
            </a:r>
            <a:r>
              <a:rPr lang="en-US" sz="2400" dirty="0">
                <a:latin typeface="+mj-lt"/>
              </a:rPr>
              <a:t> </a:t>
            </a:r>
            <a:r>
              <a:rPr lang="en-US" sz="2400" dirty="0" err="1">
                <a:latin typeface="+mj-lt"/>
              </a:rPr>
              <a:t>Bình</a:t>
            </a:r>
            <a:r>
              <a:rPr lang="en-US" sz="2400" dirty="0">
                <a:latin typeface="+mj-lt"/>
              </a:rPr>
              <a:t> </a:t>
            </a:r>
            <a:r>
              <a:rPr lang="en-US" sz="2400" dirty="0" err="1">
                <a:latin typeface="+mj-lt"/>
              </a:rPr>
              <a:t>Dương</a:t>
            </a:r>
            <a:endParaRPr lang="en-US" sz="2400" dirty="0">
              <a:latin typeface="+mj-lt"/>
            </a:endParaRPr>
          </a:p>
          <a:p>
            <a:pPr lvl="0"/>
            <a:endParaRPr lang="en-US" sz="2400" dirty="0">
              <a:latin typeface="+mj-lt"/>
            </a:endParaRPr>
          </a:p>
          <a:p>
            <a:pPr marL="342900" indent="-342900">
              <a:buFont typeface="Arial" panose="020B0604020202020204" pitchFamily="34" charset="0"/>
              <a:buChar char="•"/>
            </a:pPr>
            <a:r>
              <a:rPr lang="en-US" altLang="zh-CN" sz="2400" b="1" i="0" dirty="0" err="1">
                <a:solidFill>
                  <a:srgbClr val="333333"/>
                </a:solidFill>
                <a:effectLst/>
                <a:latin typeface="+mj-lt"/>
              </a:rPr>
              <a:t>Số</a:t>
            </a:r>
            <a:r>
              <a:rPr lang="en-US" altLang="zh-CN" sz="2400" b="1" i="0" dirty="0">
                <a:solidFill>
                  <a:srgbClr val="333333"/>
                </a:solidFill>
                <a:effectLst/>
                <a:latin typeface="+mj-lt"/>
              </a:rPr>
              <a:t> </a:t>
            </a:r>
            <a:r>
              <a:rPr lang="en-US" altLang="zh-CN" sz="2400" b="1" i="0" dirty="0" err="1">
                <a:solidFill>
                  <a:srgbClr val="333333"/>
                </a:solidFill>
                <a:effectLst/>
                <a:latin typeface="+mj-lt"/>
              </a:rPr>
              <a:t>lượng</a:t>
            </a:r>
            <a:r>
              <a:rPr lang="en-US" altLang="zh-CN" sz="2400" b="1" i="0" dirty="0">
                <a:solidFill>
                  <a:srgbClr val="333333"/>
                </a:solidFill>
                <a:effectLst/>
                <a:latin typeface="+mj-lt"/>
              </a:rPr>
              <a:t> </a:t>
            </a:r>
            <a:r>
              <a:rPr lang="en-US" altLang="zh-CN" sz="2400" b="1" i="0" dirty="0" err="1">
                <a:solidFill>
                  <a:srgbClr val="333333"/>
                </a:solidFill>
                <a:effectLst/>
                <a:latin typeface="+mj-lt"/>
              </a:rPr>
              <a:t>nhân</a:t>
            </a:r>
            <a:r>
              <a:rPr lang="en-US" altLang="zh-CN" sz="2400" b="1" i="0" dirty="0">
                <a:solidFill>
                  <a:srgbClr val="333333"/>
                </a:solidFill>
                <a:effectLst/>
                <a:latin typeface="+mj-lt"/>
              </a:rPr>
              <a:t> </a:t>
            </a:r>
            <a:r>
              <a:rPr lang="en-US" altLang="zh-CN" sz="2400" b="1" i="0" dirty="0" err="1">
                <a:solidFill>
                  <a:srgbClr val="333333"/>
                </a:solidFill>
                <a:effectLst/>
                <a:latin typeface="+mj-lt"/>
              </a:rPr>
              <a:t>viên</a:t>
            </a:r>
            <a:endParaRPr lang="en-US" altLang="zh-CN" sz="2400" b="1" i="0" dirty="0">
              <a:solidFill>
                <a:srgbClr val="333333"/>
              </a:solidFill>
              <a:effectLst/>
              <a:latin typeface="+mj-lt"/>
            </a:endParaRPr>
          </a:p>
          <a:p>
            <a:r>
              <a:rPr lang="en-US" sz="2400" dirty="0">
                <a:latin typeface="+mj-lt"/>
              </a:rPr>
              <a:t>10 </a:t>
            </a:r>
            <a:r>
              <a:rPr lang="en-US" sz="2400" dirty="0" err="1">
                <a:latin typeface="+mj-lt"/>
              </a:rPr>
              <a:t>người</a:t>
            </a:r>
            <a:endParaRPr lang="en-US" sz="2400" dirty="0">
              <a:latin typeface="+mj-lt"/>
            </a:endParaRPr>
          </a:p>
          <a:p>
            <a:pPr lvl="0"/>
            <a:endParaRPr lang="en-US" sz="2400" b="1" dirty="0">
              <a:latin typeface="+mj-lt"/>
            </a:endParaRPr>
          </a:p>
          <a:p>
            <a:pPr marL="457200" lvl="0" indent="-457200">
              <a:buFont typeface="Arial" panose="020B0604020202020204" pitchFamily="34" charset="0"/>
              <a:buChar char="•"/>
            </a:pPr>
            <a:r>
              <a:rPr lang="en-US" sz="2400" b="1" dirty="0" err="1">
                <a:latin typeface="+mj-lt"/>
              </a:rPr>
              <a:t>Trước</a:t>
            </a:r>
            <a:r>
              <a:rPr lang="en-US" sz="2400" b="1" dirty="0">
                <a:latin typeface="+mj-lt"/>
              </a:rPr>
              <a:t> </a:t>
            </a:r>
            <a:r>
              <a:rPr lang="en-US" sz="2400" b="1" dirty="0" err="1">
                <a:latin typeface="+mj-lt"/>
              </a:rPr>
              <a:t>khi</a:t>
            </a:r>
            <a:r>
              <a:rPr lang="en-US" sz="2400" b="1" dirty="0">
                <a:latin typeface="+mj-lt"/>
              </a:rPr>
              <a:t> </a:t>
            </a:r>
            <a:r>
              <a:rPr lang="en-US" sz="2400" b="1" dirty="0" err="1">
                <a:latin typeface="+mj-lt"/>
              </a:rPr>
              <a:t>gia</a:t>
            </a:r>
            <a:r>
              <a:rPr lang="en-US" sz="2400" b="1" dirty="0">
                <a:latin typeface="+mj-lt"/>
              </a:rPr>
              <a:t> </a:t>
            </a:r>
            <a:r>
              <a:rPr lang="en-US" sz="2400" b="1" dirty="0" err="1">
                <a:latin typeface="+mj-lt"/>
              </a:rPr>
              <a:t>nhập</a:t>
            </a:r>
            <a:r>
              <a:rPr lang="en-US" sz="2400" b="1" dirty="0">
                <a:latin typeface="+mj-lt"/>
              </a:rPr>
              <a:t> </a:t>
            </a:r>
            <a:r>
              <a:rPr lang="en-US" sz="2400" b="1" dirty="0" err="1">
                <a:latin typeface="+mj-lt"/>
              </a:rPr>
              <a:t>Alibaba.com</a:t>
            </a:r>
            <a:endParaRPr lang="en-US" sz="2400" b="1" dirty="0">
              <a:latin typeface="+mj-lt"/>
            </a:endParaRPr>
          </a:p>
          <a:p>
            <a:pPr lvl="0" algn="l"/>
            <a:r>
              <a:rPr lang="en-US" sz="2400" dirty="0" err="1">
                <a:solidFill>
                  <a:srgbClr val="333333"/>
                </a:solidFill>
                <a:latin typeface="+mj-lt"/>
              </a:rPr>
              <a:t>Công</a:t>
            </a:r>
            <a:r>
              <a:rPr lang="en-US" sz="2400" dirty="0">
                <a:solidFill>
                  <a:srgbClr val="333333"/>
                </a:solidFill>
                <a:latin typeface="+mj-lt"/>
              </a:rPr>
              <a:t> ty IMITI </a:t>
            </a:r>
            <a:r>
              <a:rPr lang="en-US" sz="2400" b="0" i="0" dirty="0" err="1">
                <a:solidFill>
                  <a:srgbClr val="333333"/>
                </a:solidFill>
                <a:effectLst/>
                <a:latin typeface="+mj-lt"/>
              </a:rPr>
              <a:t>đã</a:t>
            </a:r>
            <a:r>
              <a:rPr lang="en-US" sz="2400" b="0" i="0" dirty="0">
                <a:solidFill>
                  <a:srgbClr val="333333"/>
                </a:solidFill>
                <a:effectLst/>
                <a:latin typeface="+mj-lt"/>
              </a:rPr>
              <a:t> </a:t>
            </a:r>
            <a:r>
              <a:rPr lang="vi-VN" sz="2400" b="0" i="0" dirty="0">
                <a:solidFill>
                  <a:srgbClr val="333333"/>
                </a:solidFill>
                <a:effectLst/>
                <a:latin typeface="+mj-lt"/>
              </a:rPr>
              <a:t>tham gia các hội chợ thương mại, tìm kiếm khách hàng qua hiệp hội, diễn đàn ngành hàng… nhưng vẫn không tìm được đối tác thực sự tiềm năng.</a:t>
            </a:r>
          </a:p>
          <a:p>
            <a:pPr lvl="0"/>
            <a:endParaRPr lang="vi-VN" sz="2400" b="1" i="0" dirty="0">
              <a:latin typeface="+mj-lt"/>
            </a:endParaRPr>
          </a:p>
        </p:txBody>
      </p:sp>
    </p:spTree>
    <p:extLst>
      <p:ext uri="{BB962C8B-B14F-4D97-AF65-F5344CB8AC3E}">
        <p14:creationId xmlns:p14="http://schemas.microsoft.com/office/powerpoint/2010/main" val="3997626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B196853-2AD5-4B38-A6C7-D9490111BD3F}"/>
              </a:ext>
            </a:extLst>
          </p:cNvPr>
          <p:cNvPicPr>
            <a:picLocks noChangeAspect="1"/>
          </p:cNvPicPr>
          <p:nvPr/>
        </p:nvPicPr>
        <p:blipFill>
          <a:blip r:embed="rId2"/>
          <a:stretch>
            <a:fillRect/>
          </a:stretch>
        </p:blipFill>
        <p:spPr>
          <a:xfrm>
            <a:off x="5923869" y="4757232"/>
            <a:ext cx="3515725" cy="1688472"/>
          </a:xfrm>
          <a:prstGeom prst="rect">
            <a:avLst/>
          </a:prstGeom>
        </p:spPr>
      </p:pic>
      <p:sp>
        <p:nvSpPr>
          <p:cNvPr id="6" name="TextBox 8">
            <a:extLst>
              <a:ext uri="{FF2B5EF4-FFF2-40B4-BE49-F238E27FC236}">
                <a16:creationId xmlns:a16="http://schemas.microsoft.com/office/drawing/2014/main" id="{5DC9D3E1-8B64-4D50-A356-E2A0852BCD64}"/>
              </a:ext>
            </a:extLst>
          </p:cNvPr>
          <p:cNvSpPr txBox="1"/>
          <p:nvPr/>
        </p:nvSpPr>
        <p:spPr>
          <a:xfrm>
            <a:off x="5923869" y="922805"/>
            <a:ext cx="5803312" cy="3970318"/>
          </a:xfrm>
          <a:prstGeom prst="rect">
            <a:avLst/>
          </a:prstGeom>
          <a:noFill/>
        </p:spPr>
        <p:txBody>
          <a:bodyPr wrap="square">
            <a:spAutoFit/>
          </a:bodyPr>
          <a:lstStyle/>
          <a:p>
            <a:pPr marL="342900" lvl="0" indent="-342900">
              <a:buFont typeface="Arial" panose="020B0604020202020204" pitchFamily="34" charset="0"/>
              <a:buChar char="•"/>
            </a:pPr>
            <a:r>
              <a:rPr lang="en-US" altLang="zh-CN" b="1" i="0" dirty="0" err="1">
                <a:solidFill>
                  <a:srgbClr val="333333"/>
                </a:solidFill>
                <a:effectLst/>
                <a:latin typeface="+mn-ea"/>
              </a:rPr>
              <a:t>Kết</a:t>
            </a:r>
            <a:r>
              <a:rPr lang="en-US" altLang="zh-CN" b="1" i="0" dirty="0">
                <a:solidFill>
                  <a:srgbClr val="333333"/>
                </a:solidFill>
                <a:effectLst/>
                <a:latin typeface="+mn-ea"/>
              </a:rPr>
              <a:t> </a:t>
            </a:r>
            <a:r>
              <a:rPr lang="en-US" altLang="zh-CN" b="1" i="0" dirty="0" err="1">
                <a:solidFill>
                  <a:srgbClr val="333333"/>
                </a:solidFill>
                <a:effectLst/>
                <a:latin typeface="+mn-ea"/>
              </a:rPr>
              <a:t>quả</a:t>
            </a:r>
            <a:r>
              <a:rPr lang="en-US" altLang="zh-CN" b="1" i="0" dirty="0">
                <a:solidFill>
                  <a:srgbClr val="333333"/>
                </a:solidFill>
                <a:effectLst/>
                <a:latin typeface="+mn-ea"/>
              </a:rPr>
              <a:t> </a:t>
            </a:r>
            <a:r>
              <a:rPr lang="en-US" altLang="zh-CN" b="1" i="0" dirty="0" err="1">
                <a:solidFill>
                  <a:srgbClr val="333333"/>
                </a:solidFill>
                <a:effectLst/>
                <a:latin typeface="+mn-ea"/>
              </a:rPr>
              <a:t>kinh</a:t>
            </a:r>
            <a:r>
              <a:rPr lang="en-US" altLang="zh-CN" b="1" i="0" dirty="0">
                <a:solidFill>
                  <a:srgbClr val="333333"/>
                </a:solidFill>
                <a:effectLst/>
                <a:latin typeface="+mn-ea"/>
              </a:rPr>
              <a:t> </a:t>
            </a:r>
            <a:r>
              <a:rPr lang="en-US" altLang="zh-CN" b="1" i="0" dirty="0" err="1">
                <a:solidFill>
                  <a:srgbClr val="333333"/>
                </a:solidFill>
                <a:effectLst/>
                <a:latin typeface="+mn-ea"/>
              </a:rPr>
              <a:t>doanh</a:t>
            </a:r>
            <a:r>
              <a:rPr lang="en-US" altLang="zh-CN" b="1" i="0" dirty="0">
                <a:solidFill>
                  <a:srgbClr val="333333"/>
                </a:solidFill>
                <a:effectLst/>
                <a:latin typeface="+mn-ea"/>
              </a:rPr>
              <a:t> </a:t>
            </a:r>
            <a:r>
              <a:rPr lang="en-US" altLang="zh-CN" b="1" i="0" dirty="0" err="1">
                <a:solidFill>
                  <a:srgbClr val="333333"/>
                </a:solidFill>
                <a:effectLst/>
                <a:latin typeface="+mn-ea"/>
              </a:rPr>
              <a:t>trên</a:t>
            </a:r>
            <a:r>
              <a:rPr lang="en-US" altLang="zh-CN" b="1" i="0" dirty="0">
                <a:solidFill>
                  <a:srgbClr val="333333"/>
                </a:solidFill>
                <a:effectLst/>
                <a:latin typeface="+mn-ea"/>
              </a:rPr>
              <a:t> </a:t>
            </a:r>
            <a:r>
              <a:rPr lang="en-US" altLang="zh-CN" b="1" i="0" dirty="0" err="1">
                <a:solidFill>
                  <a:srgbClr val="333333"/>
                </a:solidFill>
                <a:effectLst/>
                <a:latin typeface="+mn-ea"/>
              </a:rPr>
              <a:t>Alibaba.com</a:t>
            </a:r>
            <a:endParaRPr lang="en-US" altLang="zh-CN" b="1" i="0" dirty="0">
              <a:solidFill>
                <a:srgbClr val="333333"/>
              </a:solidFill>
              <a:effectLst/>
              <a:latin typeface="+mn-ea"/>
            </a:endParaRPr>
          </a:p>
          <a:p>
            <a:pPr marL="457200" lvl="0" indent="-457200">
              <a:buFont typeface="+mj-lt"/>
              <a:buAutoNum type="arabicPeriod"/>
            </a:pPr>
            <a:r>
              <a:rPr lang="en-US" altLang="zh-CN" b="1" i="0" u="sng" dirty="0" err="1">
                <a:solidFill>
                  <a:srgbClr val="333333"/>
                </a:solidFill>
                <a:effectLst/>
                <a:latin typeface="+mn-ea"/>
              </a:rPr>
              <a:t>Có</a:t>
            </a:r>
            <a:r>
              <a:rPr lang="en-US" altLang="zh-CN" b="1" i="0" u="sng" dirty="0">
                <a:solidFill>
                  <a:srgbClr val="333333"/>
                </a:solidFill>
                <a:effectLst/>
                <a:latin typeface="+mn-ea"/>
              </a:rPr>
              <a:t> </a:t>
            </a:r>
            <a:r>
              <a:rPr lang="en-US" altLang="zh-CN" b="1" i="0" u="sng" dirty="0" err="1">
                <a:solidFill>
                  <a:srgbClr val="333333"/>
                </a:solidFill>
                <a:effectLst/>
                <a:latin typeface="+mn-ea"/>
              </a:rPr>
              <a:t>được</a:t>
            </a:r>
            <a:r>
              <a:rPr lang="en-US" altLang="zh-CN" b="1" i="0" u="sng" dirty="0">
                <a:solidFill>
                  <a:srgbClr val="333333"/>
                </a:solidFill>
                <a:effectLst/>
                <a:latin typeface="+mn-ea"/>
              </a:rPr>
              <a:t> </a:t>
            </a:r>
            <a:r>
              <a:rPr lang="en-US" altLang="zh-CN" b="1" i="0" u="sng" dirty="0" err="1">
                <a:solidFill>
                  <a:srgbClr val="333333"/>
                </a:solidFill>
                <a:effectLst/>
                <a:latin typeface="+mn-ea"/>
              </a:rPr>
              <a:t>đơn</a:t>
            </a:r>
            <a:r>
              <a:rPr lang="en-US" altLang="zh-CN" b="1" i="0" u="sng" dirty="0">
                <a:solidFill>
                  <a:srgbClr val="333333"/>
                </a:solidFill>
                <a:effectLst/>
                <a:latin typeface="+mn-ea"/>
              </a:rPr>
              <a:t> hang </a:t>
            </a:r>
            <a:r>
              <a:rPr lang="en-US" altLang="zh-CN" b="1" i="0" u="sng" dirty="0" err="1">
                <a:solidFill>
                  <a:srgbClr val="333333"/>
                </a:solidFill>
                <a:effectLst/>
                <a:latin typeface="+mn-ea"/>
              </a:rPr>
              <a:t>đầu</a:t>
            </a:r>
            <a:r>
              <a:rPr lang="en-US" altLang="zh-CN" b="1" i="0" u="sng" dirty="0">
                <a:solidFill>
                  <a:srgbClr val="333333"/>
                </a:solidFill>
                <a:effectLst/>
                <a:latin typeface="+mn-ea"/>
              </a:rPr>
              <a:t> </a:t>
            </a:r>
            <a:r>
              <a:rPr lang="en-US" altLang="zh-CN" b="1" i="0" u="sng" dirty="0" err="1">
                <a:solidFill>
                  <a:srgbClr val="333333"/>
                </a:solidFill>
                <a:effectLst/>
                <a:latin typeface="+mn-ea"/>
              </a:rPr>
              <a:t>tiên</a:t>
            </a:r>
            <a:r>
              <a:rPr lang="en-US" altLang="zh-CN" b="1" i="0" u="sng" dirty="0">
                <a:solidFill>
                  <a:srgbClr val="333333"/>
                </a:solidFill>
                <a:effectLst/>
                <a:latin typeface="+mn-ea"/>
              </a:rPr>
              <a:t> </a:t>
            </a:r>
            <a:r>
              <a:rPr lang="en-US" altLang="zh-CN" b="1" i="0" u="sng" dirty="0" err="1">
                <a:solidFill>
                  <a:srgbClr val="333333"/>
                </a:solidFill>
                <a:effectLst/>
                <a:latin typeface="+mn-ea"/>
              </a:rPr>
              <a:t>nhanh</a:t>
            </a:r>
            <a:r>
              <a:rPr lang="en-US" altLang="zh-CN" b="1" i="0" u="sng" dirty="0">
                <a:solidFill>
                  <a:srgbClr val="333333"/>
                </a:solidFill>
                <a:effectLst/>
                <a:latin typeface="+mn-ea"/>
              </a:rPr>
              <a:t> </a:t>
            </a:r>
            <a:r>
              <a:rPr lang="en-US" altLang="zh-CN" b="1" i="0" u="sng" dirty="0" err="1">
                <a:solidFill>
                  <a:srgbClr val="333333"/>
                </a:solidFill>
                <a:effectLst/>
                <a:latin typeface="+mn-ea"/>
              </a:rPr>
              <a:t>chóng</a:t>
            </a:r>
            <a:endParaRPr lang="en-US" altLang="zh-CN" b="1" i="0" u="sng" dirty="0">
              <a:solidFill>
                <a:srgbClr val="333333"/>
              </a:solidFill>
              <a:effectLst/>
              <a:latin typeface="+mn-ea"/>
            </a:endParaRPr>
          </a:p>
          <a:p>
            <a:pPr lvl="1"/>
            <a:r>
              <a:rPr lang="en-US" altLang="zh-CN" dirty="0" err="1"/>
              <a:t>Chỉ</a:t>
            </a:r>
            <a:r>
              <a:rPr lang="en-US" altLang="zh-CN" dirty="0"/>
              <a:t> </a:t>
            </a:r>
            <a:r>
              <a:rPr lang="en-US" altLang="zh-CN" dirty="0" err="1"/>
              <a:t>sau</a:t>
            </a:r>
            <a:r>
              <a:rPr lang="en-US" altLang="zh-CN" dirty="0"/>
              <a:t> 2-3 </a:t>
            </a:r>
            <a:r>
              <a:rPr lang="en-US" altLang="zh-CN" dirty="0" err="1"/>
              <a:t>tháng</a:t>
            </a:r>
            <a:r>
              <a:rPr lang="en-US" altLang="zh-CN" dirty="0"/>
              <a:t> </a:t>
            </a:r>
            <a:r>
              <a:rPr lang="en-US" altLang="zh-CN" dirty="0" err="1"/>
              <a:t>sau</a:t>
            </a:r>
            <a:r>
              <a:rPr lang="en-US" altLang="zh-CN" dirty="0"/>
              <a:t> </a:t>
            </a:r>
            <a:r>
              <a:rPr lang="en-US" altLang="zh-CN" dirty="0" err="1"/>
              <a:t>đầu</a:t>
            </a:r>
            <a:r>
              <a:rPr lang="en-US" altLang="zh-CN" dirty="0"/>
              <a:t> </a:t>
            </a:r>
            <a:r>
              <a:rPr lang="en-US" altLang="zh-CN" dirty="0" err="1"/>
              <a:t>đã</a:t>
            </a:r>
            <a:r>
              <a:rPr lang="en-US" altLang="zh-CN" dirty="0"/>
              <a:t> </a:t>
            </a:r>
            <a:r>
              <a:rPr lang="en-US" altLang="zh-CN" dirty="0" err="1"/>
              <a:t>nhận</a:t>
            </a:r>
            <a:r>
              <a:rPr lang="en-US" altLang="zh-CN" dirty="0"/>
              <a:t> </a:t>
            </a:r>
            <a:r>
              <a:rPr lang="en-US" altLang="zh-CN" dirty="0" err="1"/>
              <a:t>được</a:t>
            </a:r>
            <a:r>
              <a:rPr lang="en-US" altLang="zh-CN" dirty="0"/>
              <a:t> </a:t>
            </a:r>
            <a:r>
              <a:rPr lang="en-US" altLang="zh-CN" dirty="0" err="1"/>
              <a:t>đơn</a:t>
            </a:r>
            <a:r>
              <a:rPr lang="en-US" altLang="zh-CN" dirty="0"/>
              <a:t> hang </a:t>
            </a:r>
            <a:r>
              <a:rPr lang="en-US" altLang="zh-CN" dirty="0" err="1"/>
              <a:t>đầu</a:t>
            </a:r>
            <a:r>
              <a:rPr lang="en-US" altLang="zh-CN" dirty="0"/>
              <a:t> </a:t>
            </a:r>
            <a:r>
              <a:rPr lang="en-US" altLang="zh-CN" dirty="0" err="1"/>
              <a:t>tiên</a:t>
            </a:r>
            <a:r>
              <a:rPr lang="en-US" altLang="zh-CN" dirty="0"/>
              <a:t> </a:t>
            </a:r>
            <a:r>
              <a:rPr lang="en-US" altLang="zh-CN" dirty="0" err="1"/>
              <a:t>từ</a:t>
            </a:r>
            <a:r>
              <a:rPr lang="en-US" altLang="zh-CN" dirty="0"/>
              <a:t> Australia</a:t>
            </a:r>
          </a:p>
          <a:p>
            <a:pPr marL="457200" lvl="0" indent="-457200">
              <a:buFont typeface="+mj-lt"/>
              <a:buAutoNum type="arabicPeriod"/>
            </a:pPr>
            <a:r>
              <a:rPr lang="vi-VN" b="1" u="sng" dirty="0">
                <a:latin typeface="+mn-ea"/>
              </a:rPr>
              <a:t>Nhanh chóng mở rộng</a:t>
            </a:r>
            <a:endParaRPr lang="en-US" b="1" u="sng" dirty="0">
              <a:latin typeface="+mn-ea"/>
            </a:endParaRPr>
          </a:p>
          <a:p>
            <a:pPr lvl="1"/>
            <a:r>
              <a:rPr lang="vi-VN" dirty="0">
                <a:solidFill>
                  <a:srgbClr val="333333"/>
                </a:solidFill>
                <a:latin typeface="arial" panose="020B0604020202020204" pitchFamily="34" charset="0"/>
              </a:rPr>
              <a:t>IMITI đã </a:t>
            </a:r>
            <a:r>
              <a:rPr lang="en-US" dirty="0" err="1">
                <a:solidFill>
                  <a:srgbClr val="333333"/>
                </a:solidFill>
                <a:latin typeface="arial" panose="020B0604020202020204" pitchFamily="34" charset="0"/>
              </a:rPr>
              <a:t>n</a:t>
            </a:r>
            <a:r>
              <a:rPr lang="en-US" dirty="0" err="1"/>
              <a:t>hanh</a:t>
            </a:r>
            <a:r>
              <a:rPr lang="en-US" dirty="0"/>
              <a:t> </a:t>
            </a:r>
            <a:r>
              <a:rPr lang="en-US" dirty="0" err="1"/>
              <a:t>chóng</a:t>
            </a:r>
            <a:r>
              <a:rPr lang="en-US" dirty="0"/>
              <a:t> </a:t>
            </a:r>
            <a:r>
              <a:rPr lang="en-US" dirty="0" err="1"/>
              <a:t>mở</a:t>
            </a:r>
            <a:r>
              <a:rPr lang="en-US" dirty="0"/>
              <a:t> </a:t>
            </a:r>
            <a:r>
              <a:rPr lang="en-US" dirty="0" err="1"/>
              <a:t>rộng</a:t>
            </a:r>
            <a:r>
              <a:rPr lang="en-US" dirty="0"/>
              <a:t> </a:t>
            </a:r>
            <a:r>
              <a:rPr lang="vi-VN" b="0" i="0" dirty="0"/>
              <a:t>thị trường tới hơn </a:t>
            </a:r>
            <a:r>
              <a:rPr lang="vi-VN" b="1" i="0" dirty="0">
                <a:solidFill>
                  <a:srgbClr val="FF0000"/>
                </a:solidFill>
              </a:rPr>
              <a:t>10 quốc gia</a:t>
            </a:r>
            <a:r>
              <a:rPr lang="vi-VN" b="0" i="0" dirty="0"/>
              <a:t>, trong đó các thị trường chính là Châu Úc, (60%), Châu Âu (20%), Châu Mỹ (20%). Hiện INITI đang là Nhà Bán Hàng </a:t>
            </a:r>
            <a:r>
              <a:rPr lang="vi-VN" b="1" dirty="0">
                <a:solidFill>
                  <a:srgbClr val="FF0000"/>
                </a:solidFill>
              </a:rPr>
              <a:t>2 sao</a:t>
            </a:r>
            <a:r>
              <a:rPr lang="vi-VN" b="0" i="0" dirty="0"/>
              <a:t> với tổng cộng </a:t>
            </a:r>
            <a:r>
              <a:rPr lang="vi-VN" b="1" dirty="0">
                <a:solidFill>
                  <a:srgbClr val="FF0000"/>
                </a:solidFill>
              </a:rPr>
              <a:t>442 sản phẩm </a:t>
            </a:r>
            <a:r>
              <a:rPr lang="vi-VN" b="0" i="0" dirty="0"/>
              <a:t>trong gian hàng.</a:t>
            </a:r>
            <a:endParaRPr lang="en-US" b="1" dirty="0">
              <a:solidFill>
                <a:srgbClr val="333333"/>
              </a:solidFill>
              <a:latin typeface="+mn-ea"/>
            </a:endParaRPr>
          </a:p>
          <a:p>
            <a:pPr marL="457200" indent="-457200">
              <a:buFont typeface="+mj-lt"/>
              <a:buAutoNum type="arabicPeriod"/>
            </a:pPr>
            <a:r>
              <a:rPr lang="en-US" altLang="zh-CN" b="1" u="sng" dirty="0" err="1">
                <a:latin typeface="+mn-ea"/>
              </a:rPr>
              <a:t>Số</a:t>
            </a:r>
            <a:r>
              <a:rPr lang="en-US" altLang="zh-CN" b="1" u="sng" dirty="0">
                <a:latin typeface="+mn-ea"/>
              </a:rPr>
              <a:t> </a:t>
            </a:r>
            <a:r>
              <a:rPr lang="en-US" altLang="zh-CN" b="1" u="sng" dirty="0" err="1">
                <a:latin typeface="+mn-ea"/>
              </a:rPr>
              <a:t>lượng</a:t>
            </a:r>
            <a:r>
              <a:rPr lang="en-US" altLang="zh-CN" b="1" u="sng" dirty="0">
                <a:latin typeface="+mn-ea"/>
              </a:rPr>
              <a:t> </a:t>
            </a:r>
            <a:r>
              <a:rPr lang="en-US" altLang="zh-CN" b="1" u="sng" dirty="0" err="1">
                <a:latin typeface="+mn-ea"/>
              </a:rPr>
              <a:t>khách</a:t>
            </a:r>
            <a:r>
              <a:rPr lang="en-US" altLang="zh-CN" b="1" u="sng" dirty="0">
                <a:latin typeface="+mn-ea"/>
              </a:rPr>
              <a:t> </a:t>
            </a:r>
            <a:r>
              <a:rPr lang="en-US" altLang="zh-CN" b="1" u="sng" dirty="0" err="1">
                <a:latin typeface="+mn-ea"/>
              </a:rPr>
              <a:t>mua</a:t>
            </a:r>
            <a:r>
              <a:rPr lang="en-US" altLang="zh-CN" b="1" u="sng" dirty="0">
                <a:latin typeface="+mn-ea"/>
              </a:rPr>
              <a:t> </a:t>
            </a:r>
            <a:r>
              <a:rPr lang="en-US" altLang="zh-CN" b="1" u="sng" dirty="0" err="1">
                <a:latin typeface="+mn-ea"/>
              </a:rPr>
              <a:t>dồi</a:t>
            </a:r>
            <a:r>
              <a:rPr lang="en-US" altLang="zh-CN" b="1" u="sng" dirty="0">
                <a:latin typeface="+mn-ea"/>
              </a:rPr>
              <a:t> </a:t>
            </a:r>
            <a:r>
              <a:rPr lang="en-US" altLang="zh-CN" b="1" u="sng" dirty="0" err="1">
                <a:latin typeface="+mn-ea"/>
              </a:rPr>
              <a:t>dào</a:t>
            </a:r>
            <a:endParaRPr lang="en-US" altLang="zh-CN" b="1" u="sng" dirty="0">
              <a:latin typeface="+mn-ea"/>
            </a:endParaRPr>
          </a:p>
          <a:p>
            <a:pPr lvl="1"/>
            <a:r>
              <a:rPr lang="en-US" altLang="zh-CN" dirty="0" err="1"/>
              <a:t>Hiện</a:t>
            </a:r>
            <a:r>
              <a:rPr lang="en-US" altLang="zh-CN" dirty="0"/>
              <a:t> </a:t>
            </a:r>
            <a:r>
              <a:rPr lang="en-US" altLang="zh-CN" dirty="0" err="1"/>
              <a:t>tại</a:t>
            </a:r>
            <a:r>
              <a:rPr lang="en-US" altLang="zh-CN" dirty="0"/>
              <a:t>, </a:t>
            </a:r>
            <a:r>
              <a:rPr lang="en-US" altLang="zh-CN" dirty="0" err="1"/>
              <a:t>trung</a:t>
            </a:r>
            <a:r>
              <a:rPr lang="en-US" altLang="zh-CN" dirty="0"/>
              <a:t> </a:t>
            </a:r>
            <a:r>
              <a:rPr lang="en-US" altLang="zh-CN" dirty="0" err="1"/>
              <a:t>bình</a:t>
            </a:r>
            <a:r>
              <a:rPr lang="en-US" altLang="zh-CN" dirty="0"/>
              <a:t> </a:t>
            </a:r>
            <a:r>
              <a:rPr lang="en-US" altLang="zh-CN" dirty="0" err="1"/>
              <a:t>mỗi</a:t>
            </a:r>
            <a:r>
              <a:rPr lang="en-US" altLang="zh-CN" dirty="0"/>
              <a:t> </a:t>
            </a:r>
            <a:r>
              <a:rPr lang="en-US" altLang="zh-CN" dirty="0" err="1"/>
              <a:t>thãng</a:t>
            </a:r>
            <a:r>
              <a:rPr lang="en-US" altLang="zh-CN" dirty="0"/>
              <a:t> </a:t>
            </a:r>
            <a:r>
              <a:rPr lang="en-US" altLang="zh-CN" dirty="0" err="1"/>
              <a:t>công</a:t>
            </a:r>
            <a:r>
              <a:rPr lang="en-US" altLang="zh-CN" dirty="0"/>
              <a:t> ty IMITI </a:t>
            </a:r>
            <a:r>
              <a:rPr lang="en-US" altLang="zh-CN" dirty="0" err="1"/>
              <a:t>nhận</a:t>
            </a:r>
            <a:r>
              <a:rPr lang="en-US" altLang="zh-CN" dirty="0"/>
              <a:t> </a:t>
            </a:r>
            <a:r>
              <a:rPr lang="en-US" altLang="zh-CN" dirty="0" err="1"/>
              <a:t>được</a:t>
            </a:r>
            <a:r>
              <a:rPr lang="en-US" altLang="zh-CN" dirty="0"/>
              <a:t> </a:t>
            </a:r>
            <a:r>
              <a:rPr lang="en-US" altLang="zh-CN" dirty="0" err="1"/>
              <a:t>hơn</a:t>
            </a:r>
            <a:r>
              <a:rPr lang="en-US" altLang="zh-CN" dirty="0"/>
              <a:t> 100 </a:t>
            </a:r>
            <a:r>
              <a:rPr lang="en-US" altLang="zh-CN" dirty="0" err="1"/>
              <a:t>yêu</a:t>
            </a:r>
            <a:r>
              <a:rPr lang="en-US" altLang="zh-CN" dirty="0"/>
              <a:t> </a:t>
            </a:r>
            <a:r>
              <a:rPr lang="en-US" altLang="zh-CN" dirty="0" err="1"/>
              <a:t>cầu</a:t>
            </a:r>
            <a:r>
              <a:rPr lang="en-US" altLang="zh-CN" dirty="0"/>
              <a:t> </a:t>
            </a:r>
            <a:r>
              <a:rPr lang="en-US" altLang="zh-CN" dirty="0" err="1"/>
              <a:t>hỏi</a:t>
            </a:r>
            <a:r>
              <a:rPr lang="en-US" altLang="zh-CN" dirty="0"/>
              <a:t> hang </a:t>
            </a:r>
            <a:r>
              <a:rPr lang="en-US" altLang="zh-CN" dirty="0" err="1"/>
              <a:t>từ</a:t>
            </a:r>
            <a:r>
              <a:rPr lang="en-US" altLang="zh-CN" dirty="0"/>
              <a:t> </a:t>
            </a:r>
            <a:r>
              <a:rPr lang="en-US" altLang="zh-CN" dirty="0" err="1"/>
              <a:t>khách</a:t>
            </a:r>
            <a:r>
              <a:rPr lang="en-US" altLang="zh-CN" dirty="0"/>
              <a:t> </a:t>
            </a:r>
            <a:r>
              <a:rPr lang="en-US" altLang="zh-CN" dirty="0" err="1"/>
              <a:t>quốc</a:t>
            </a:r>
            <a:r>
              <a:rPr lang="en-US" altLang="zh-CN" dirty="0"/>
              <a:t> </a:t>
            </a:r>
            <a:r>
              <a:rPr lang="en-US" altLang="zh-CN" dirty="0" err="1"/>
              <a:t>tế</a:t>
            </a:r>
            <a:endParaRPr lang="en-US" altLang="zh-CN" dirty="0"/>
          </a:p>
          <a:p>
            <a:pPr lvl="0"/>
            <a:endParaRPr lang="vi-VN" b="1" i="0" dirty="0">
              <a:latin typeface="+mn-ea"/>
            </a:endParaRPr>
          </a:p>
        </p:txBody>
      </p:sp>
      <p:sp>
        <p:nvSpPr>
          <p:cNvPr id="17" name="Rounded Rectangle 9">
            <a:extLst>
              <a:ext uri="{FF2B5EF4-FFF2-40B4-BE49-F238E27FC236}">
                <a16:creationId xmlns:a16="http://schemas.microsoft.com/office/drawing/2014/main" id="{C02463FF-7654-438E-B7C2-DDB110214AFA}"/>
              </a:ext>
            </a:extLst>
          </p:cNvPr>
          <p:cNvSpPr/>
          <p:nvPr/>
        </p:nvSpPr>
        <p:spPr>
          <a:xfrm>
            <a:off x="234950" y="1002000"/>
            <a:ext cx="5577840" cy="5349239"/>
          </a:xfrm>
          <a:prstGeom prst="roundRect">
            <a:avLst>
              <a:gd name="adj" fmla="val 40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Picture 4">
            <a:extLst>
              <a:ext uri="{FF2B5EF4-FFF2-40B4-BE49-F238E27FC236}">
                <a16:creationId xmlns:a16="http://schemas.microsoft.com/office/drawing/2014/main" id="{081A9D57-27B9-4B42-8872-E46EC21EC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33" y="1131509"/>
            <a:ext cx="3692416" cy="1915899"/>
          </a:xfrm>
          <a:prstGeom prst="rect">
            <a:avLst/>
          </a:prstGeom>
        </p:spPr>
      </p:pic>
      <p:pic>
        <p:nvPicPr>
          <p:cNvPr id="19" name="Picture 7">
            <a:extLst>
              <a:ext uri="{FF2B5EF4-FFF2-40B4-BE49-F238E27FC236}">
                <a16:creationId xmlns:a16="http://schemas.microsoft.com/office/drawing/2014/main" id="{4D386D7D-F26F-4623-AF07-239B4D807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33" y="3101987"/>
            <a:ext cx="3690812" cy="1132132"/>
          </a:xfrm>
          <a:prstGeom prst="rect">
            <a:avLst/>
          </a:prstGeom>
        </p:spPr>
      </p:pic>
      <p:pic>
        <p:nvPicPr>
          <p:cNvPr id="20" name="Picture 2">
            <a:extLst>
              <a:ext uri="{FF2B5EF4-FFF2-40B4-BE49-F238E27FC236}">
                <a16:creationId xmlns:a16="http://schemas.microsoft.com/office/drawing/2014/main" id="{AD5B2F90-9230-4999-9A6C-76C8F92E0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630" y="1131509"/>
            <a:ext cx="1545190" cy="15451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9D56BF6-2C23-4615-BD5C-B8A374AF3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5012" y="4395261"/>
            <a:ext cx="1723837" cy="17238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BB2400D4-C28E-4BE9-A4F1-DA570D1498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33" y="4376034"/>
            <a:ext cx="1762291" cy="17622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DE93C3B7-5711-478F-8DC2-460E282FA2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0934" y="4376034"/>
            <a:ext cx="1762290" cy="17622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8D50EA7E-3101-4648-9FF6-FE076EE5FE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1630" y="2729569"/>
            <a:ext cx="1545190" cy="154519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D842274D-6D77-4185-ADD3-7AA9E4B75AEE}"/>
              </a:ext>
            </a:extLst>
          </p:cNvPr>
          <p:cNvPicPr>
            <a:picLocks noChangeAspect="1"/>
          </p:cNvPicPr>
          <p:nvPr/>
        </p:nvPicPr>
        <p:blipFill rotWithShape="1">
          <a:blip r:embed="rId10"/>
          <a:srcRect l="-1" r="15546"/>
          <a:stretch/>
        </p:blipFill>
        <p:spPr>
          <a:xfrm>
            <a:off x="9318165" y="4757232"/>
            <a:ext cx="2873836" cy="1108699"/>
          </a:xfrm>
          <a:prstGeom prst="rect">
            <a:avLst/>
          </a:prstGeom>
        </p:spPr>
      </p:pic>
      <p:sp>
        <p:nvSpPr>
          <p:cNvPr id="2" name="文本占位符 2">
            <a:extLst>
              <a:ext uri="{FF2B5EF4-FFF2-40B4-BE49-F238E27FC236}">
                <a16:creationId xmlns:a16="http://schemas.microsoft.com/office/drawing/2014/main" id="{3E246F72-E839-1F68-1DAE-AA84421F54CC}"/>
              </a:ext>
            </a:extLst>
          </p:cNvPr>
          <p:cNvSpPr txBox="1">
            <a:spLocks/>
          </p:cNvSpPr>
          <p:nvPr/>
        </p:nvSpPr>
        <p:spPr>
          <a:xfrm>
            <a:off x="188023" y="387736"/>
            <a:ext cx="8412262" cy="482184"/>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Câu</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chuyện</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thành</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công</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của</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Nhà</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Bán</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Hàng</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trên</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a:t>
            </a:r>
            <a:r>
              <a:rPr lang="en-US" altLang="zh-CN" sz="2400" b="1" dirty="0" err="1">
                <a:solidFill>
                  <a:schemeClr val="tx1">
                    <a:lumMod val="85000"/>
                    <a:lumOff val="15000"/>
                  </a:schemeClr>
                </a:solidFill>
                <a:latin typeface="+mj-lt"/>
                <a:ea typeface="+mj-ea"/>
                <a:cs typeface="阿里巴巴普惠体 2.0 65 Medium" panose="00020600040101010101" pitchFamily="18" charset="-122"/>
                <a:sym typeface="Helvetica Light"/>
              </a:rPr>
              <a:t>Alibaba.com</a:t>
            </a:r>
            <a:r>
              <a:rPr lang="en-US" altLang="zh-CN" sz="2400" b="1" dirty="0">
                <a:solidFill>
                  <a:schemeClr val="tx1">
                    <a:lumMod val="85000"/>
                    <a:lumOff val="15000"/>
                  </a:schemeClr>
                </a:solidFill>
                <a:latin typeface="+mj-lt"/>
                <a:ea typeface="+mj-ea"/>
                <a:cs typeface="阿里巴巴普惠体 2.0 65 Medium" panose="00020600040101010101" pitchFamily="18" charset="-122"/>
                <a:sym typeface="Helvetica Light"/>
              </a:rPr>
              <a:t>: IMITI CO. LTD</a:t>
            </a:r>
          </a:p>
        </p:txBody>
      </p:sp>
    </p:spTree>
    <p:extLst>
      <p:ext uri="{BB962C8B-B14F-4D97-AF65-F5344CB8AC3E}">
        <p14:creationId xmlns:p14="http://schemas.microsoft.com/office/powerpoint/2010/main" val="371728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160B7C16-3397-21DA-9F61-4A886ED9004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l="36392" t="38978" r="11383" b="4509"/>
          <a:stretch/>
        </p:blipFill>
        <p:spPr>
          <a:xfrm>
            <a:off x="0" y="-1"/>
            <a:ext cx="12210393" cy="6858001"/>
          </a:xfrm>
          <a:prstGeom prst="rect">
            <a:avLst/>
          </a:prstGeom>
        </p:spPr>
      </p:pic>
      <p:pic>
        <p:nvPicPr>
          <p:cNvPr id="26" name="图片 25" descr="徽标, 图标&#10;&#10;描述已自动生成">
            <a:extLst>
              <a:ext uri="{FF2B5EF4-FFF2-40B4-BE49-F238E27FC236}">
                <a16:creationId xmlns:a16="http://schemas.microsoft.com/office/drawing/2014/main" id="{40E3F440-A1C4-0BFE-CFDD-35B4DA0DB545}"/>
              </a:ext>
            </a:extLst>
          </p:cNvPr>
          <p:cNvPicPr>
            <a:picLocks noChangeAspect="1"/>
          </p:cNvPicPr>
          <p:nvPr/>
        </p:nvPicPr>
        <p:blipFill>
          <a:blip r:embed="rId5">
            <a:alphaModFix amt="7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50000" b="14273"/>
          <a:stretch>
            <a:fillRect/>
          </a:stretch>
        </p:blipFill>
        <p:spPr>
          <a:xfrm>
            <a:off x="7203502" y="2579199"/>
            <a:ext cx="4988498" cy="4278801"/>
          </a:xfrm>
          <a:custGeom>
            <a:avLst/>
            <a:gdLst>
              <a:gd name="connsiteX0" fmla="*/ 0 w 4988498"/>
              <a:gd name="connsiteY0" fmla="*/ 0 h 4278801"/>
              <a:gd name="connsiteX1" fmla="*/ 4988498 w 4988498"/>
              <a:gd name="connsiteY1" fmla="*/ 0 h 4278801"/>
              <a:gd name="connsiteX2" fmla="*/ 4988498 w 4988498"/>
              <a:gd name="connsiteY2" fmla="*/ 4278801 h 4278801"/>
              <a:gd name="connsiteX3" fmla="*/ 0 w 4988498"/>
              <a:gd name="connsiteY3" fmla="*/ 4278801 h 4278801"/>
            </a:gdLst>
            <a:ahLst/>
            <a:cxnLst>
              <a:cxn ang="0">
                <a:pos x="connsiteX0" y="connsiteY0"/>
              </a:cxn>
              <a:cxn ang="0">
                <a:pos x="connsiteX1" y="connsiteY1"/>
              </a:cxn>
              <a:cxn ang="0">
                <a:pos x="connsiteX2" y="connsiteY2"/>
              </a:cxn>
              <a:cxn ang="0">
                <a:pos x="connsiteX3" y="connsiteY3"/>
              </a:cxn>
            </a:cxnLst>
            <a:rect l="l" t="t" r="r" b="b"/>
            <a:pathLst>
              <a:path w="4988498" h="4278801">
                <a:moveTo>
                  <a:pt x="0" y="0"/>
                </a:moveTo>
                <a:lnTo>
                  <a:pt x="4988498" y="0"/>
                </a:lnTo>
                <a:lnTo>
                  <a:pt x="4988498" y="4278801"/>
                </a:lnTo>
                <a:lnTo>
                  <a:pt x="0" y="4278801"/>
                </a:lnTo>
                <a:close/>
              </a:path>
            </a:pathLst>
          </a:custGeom>
        </p:spPr>
      </p:pic>
      <p:sp>
        <p:nvSpPr>
          <p:cNvPr id="2" name="标题 3">
            <a:extLst>
              <a:ext uri="{FF2B5EF4-FFF2-40B4-BE49-F238E27FC236}">
                <a16:creationId xmlns:a16="http://schemas.microsoft.com/office/drawing/2014/main" id="{F648FC26-4408-8527-04B9-F3A81E3A2075}"/>
              </a:ext>
            </a:extLst>
          </p:cNvPr>
          <p:cNvSpPr txBox="1">
            <a:spLocks/>
          </p:cNvSpPr>
          <p:nvPr/>
        </p:nvSpPr>
        <p:spPr>
          <a:xfrm>
            <a:off x="2683512" y="2001121"/>
            <a:ext cx="7014239" cy="2058814"/>
          </a:xfrm>
          <a:prstGeom prst="rect">
            <a:avLst/>
          </a:prstGeom>
        </p:spPr>
        <p:txBody>
          <a:bodyPr anchor="ctr"/>
          <a:lstStyle>
            <a:defPPr>
              <a:defRPr lang="en-US"/>
            </a:defPPr>
            <a:lvl1pPr algn="ctr">
              <a:lnSpc>
                <a:spcPct val="90000"/>
              </a:lnSpc>
              <a:spcBef>
                <a:spcPct val="0"/>
              </a:spcBef>
              <a:buNone/>
              <a:defRPr sz="8000">
                <a:solidFill>
                  <a:schemeClr val="tx1">
                    <a:lumMod val="75000"/>
                    <a:lumOff val="25000"/>
                  </a:schemeClr>
                </a:solidFill>
                <a:latin typeface="+mj-ea"/>
                <a:ea typeface="+mj-ea"/>
                <a:cs typeface="+mj-cs"/>
              </a:defRPr>
            </a:lvl1pPr>
          </a:lstStyle>
          <a:p>
            <a:pPr defTabSz="1219169" hangingPunct="0"/>
            <a:r>
              <a:rPr lang="en-US" altLang="zh-CN" sz="9600" kern="300" spc="500" dirty="0">
                <a:ln>
                  <a:solidFill>
                    <a:schemeClr val="bg1"/>
                  </a:solidFill>
                </a:ln>
                <a:solidFill>
                  <a:prstClr val="white"/>
                </a:solidFill>
                <a:effectLst>
                  <a:outerShdw blurRad="50800" dist="38100" dir="5400000" algn="t" rotWithShape="0">
                    <a:schemeClr val="accent2">
                      <a:lumMod val="75000"/>
                      <a:alpha val="71000"/>
                    </a:schemeClr>
                  </a:outerShdw>
                </a:effectLst>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rPr>
              <a:t>Thanks</a:t>
            </a:r>
            <a:endParaRPr lang="zh-CN" altLang="en-US" sz="9600" kern="300" spc="500" dirty="0">
              <a:ln>
                <a:solidFill>
                  <a:schemeClr val="bg1"/>
                </a:solidFill>
              </a:ln>
              <a:solidFill>
                <a:prstClr val="white"/>
              </a:solidFill>
              <a:effectLst>
                <a:outerShdw blurRad="50800" dist="38100" dir="5400000" algn="t" rotWithShape="0">
                  <a:schemeClr val="accent2">
                    <a:lumMod val="75000"/>
                    <a:alpha val="71000"/>
                  </a:schemeClr>
                </a:outerShdw>
              </a:effectLst>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pic>
        <p:nvPicPr>
          <p:cNvPr id="6" name="PA-图片 228">
            <a:extLst>
              <a:ext uri="{FF2B5EF4-FFF2-40B4-BE49-F238E27FC236}">
                <a16:creationId xmlns:a16="http://schemas.microsoft.com/office/drawing/2014/main" id="{70AACCB8-F278-8C10-578F-7533B69163CE}"/>
              </a:ext>
            </a:extLst>
          </p:cNvPr>
          <p:cNvPicPr>
            <a:picLocks noChangeAspect="1"/>
          </p:cNvPicPr>
          <p:nvPr>
            <p:custDataLst>
              <p:tags r:id="rId1"/>
            </p:custDataLst>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t="1" r="45879" b="-11746"/>
          <a:stretch/>
        </p:blipFill>
        <p:spPr>
          <a:xfrm>
            <a:off x="10244525" y="422507"/>
            <a:ext cx="1595969" cy="367206"/>
          </a:xfrm>
          <a:prstGeom prst="rect">
            <a:avLst/>
          </a:prstGeom>
        </p:spPr>
      </p:pic>
    </p:spTree>
    <p:extLst>
      <p:ext uri="{BB962C8B-B14F-4D97-AF65-F5344CB8AC3E}">
        <p14:creationId xmlns:p14="http://schemas.microsoft.com/office/powerpoint/2010/main" val="37828087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C4F7EC66-6706-4697-B7FB-E989CAB79CF9}"/>
              </a:ext>
            </a:extLst>
          </p:cNvPr>
          <p:cNvSpPr/>
          <p:nvPr/>
        </p:nvSpPr>
        <p:spPr>
          <a:xfrm>
            <a:off x="677068" y="985743"/>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sp>
        <p:nvSpPr>
          <p:cNvPr id="3" name="图形">
            <a:extLst>
              <a:ext uri="{FF2B5EF4-FFF2-40B4-BE49-F238E27FC236}">
                <a16:creationId xmlns:a16="http://schemas.microsoft.com/office/drawing/2014/main" id="{1C25A1B9-0A88-A9E9-3280-AF95A7D589C1}"/>
              </a:ext>
            </a:extLst>
          </p:cNvPr>
          <p:cNvSpPr/>
          <p:nvPr/>
        </p:nvSpPr>
        <p:spPr>
          <a:xfrm>
            <a:off x="677068" y="1686155"/>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sp>
        <p:nvSpPr>
          <p:cNvPr id="10" name="新品牌引导消费新趋势">
            <a:extLst>
              <a:ext uri="{FF2B5EF4-FFF2-40B4-BE49-F238E27FC236}">
                <a16:creationId xmlns:a16="http://schemas.microsoft.com/office/drawing/2014/main" id="{FBC6F6AA-3315-9755-832B-CBEE2944C8F5}"/>
              </a:ext>
            </a:extLst>
          </p:cNvPr>
          <p:cNvSpPr txBox="1"/>
          <p:nvPr/>
        </p:nvSpPr>
        <p:spPr>
          <a:xfrm>
            <a:off x="1441903" y="968250"/>
            <a:ext cx="10073029" cy="112441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368" tIns="23368" rIns="23368" bIns="23368">
            <a:spAutoFit/>
          </a:bodyPr>
          <a:lstStyle/>
          <a:p>
            <a:pPr latinLnBrk="1"/>
            <a:r>
              <a:rPr lang="vi-VN" dirty="0"/>
              <a:t>Thị trường đồ nội thất toàn cầu dự kiến ​​sẽ duy trì xu hướng tăng trưởng ổn định với tốc độ tăng trưởng kép hàng năm là </a:t>
            </a:r>
            <a:r>
              <a:rPr lang="vi-VN" dirty="0">
                <a:solidFill>
                  <a:srgbClr val="FF0000"/>
                </a:solidFill>
              </a:rPr>
              <a:t>4,5%.</a:t>
            </a:r>
            <a:endParaRPr lang="en-US" altLang="zh-CN" dirty="0">
              <a:solidFill>
                <a:srgbClr val="FF0000"/>
              </a:solidFill>
            </a:endParaRPr>
          </a:p>
          <a:p>
            <a:br>
              <a:rPr lang="en-US" altLang="zh-CN" dirty="0"/>
            </a:br>
            <a:endParaRPr lang="zh-CN" altLang="en-US" sz="1600" kern="0" dirty="0">
              <a:solidFill>
                <a:schemeClr val="tx1">
                  <a:lumMod val="75000"/>
                  <a:lumOff val="2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endParaRPr>
          </a:p>
        </p:txBody>
      </p:sp>
      <p:pic>
        <p:nvPicPr>
          <p:cNvPr id="12" name="图形 11">
            <a:extLst>
              <a:ext uri="{FF2B5EF4-FFF2-40B4-BE49-F238E27FC236}">
                <a16:creationId xmlns:a16="http://schemas.microsoft.com/office/drawing/2014/main" id="{9A4DC56D-E1B7-DE27-4752-6E53C1C2A8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945" y="1804012"/>
            <a:ext cx="230958" cy="230958"/>
          </a:xfrm>
          <a:prstGeom prst="rect">
            <a:avLst/>
          </a:prstGeom>
        </p:spPr>
      </p:pic>
      <p:pic>
        <p:nvPicPr>
          <p:cNvPr id="13" name="图形 12">
            <a:extLst>
              <a:ext uri="{FF2B5EF4-FFF2-40B4-BE49-F238E27FC236}">
                <a16:creationId xmlns:a16="http://schemas.microsoft.com/office/drawing/2014/main" id="{FB410604-6A55-3205-1E6A-282EF14A8E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91" y="1107566"/>
            <a:ext cx="243069" cy="243069"/>
          </a:xfrm>
          <a:prstGeom prst="rect">
            <a:avLst/>
          </a:prstGeom>
        </p:spPr>
      </p:pic>
      <p:sp>
        <p:nvSpPr>
          <p:cNvPr id="14" name="文本占位符 2">
            <a:extLst>
              <a:ext uri="{FF2B5EF4-FFF2-40B4-BE49-F238E27FC236}">
                <a16:creationId xmlns:a16="http://schemas.microsoft.com/office/drawing/2014/main" id="{7FEDF964-C8D8-945C-4CA9-8BF105F309CF}"/>
              </a:ext>
            </a:extLst>
          </p:cNvPr>
          <p:cNvSpPr txBox="1">
            <a:spLocks/>
          </p:cNvSpPr>
          <p:nvPr/>
        </p:nvSpPr>
        <p:spPr>
          <a:xfrm>
            <a:off x="631111" y="375127"/>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Dữ</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liệu</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tổng</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quan</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thị</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trường</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nội</a:t>
            </a:r>
            <a:r>
              <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rPr>
              <a:t>thất</a:t>
            </a:r>
            <a:endParaRPr lang="en-US" altLang="zh-CN" b="1" dirty="0">
              <a:solidFill>
                <a:schemeClr val="tx1">
                  <a:lumMod val="85000"/>
                  <a:lumOff val="15000"/>
                </a:schemeClr>
              </a:solidFill>
              <a:latin typeface="+mj-lt"/>
              <a:ea typeface="阿里巴巴普惠体 2.0 65 Medium" panose="00020600040101010101" pitchFamily="18" charset="-122"/>
              <a:cs typeface="阿里巴巴普惠体 2.0 65 Medium" panose="00020600040101010101" pitchFamily="18" charset="-122"/>
              <a:sym typeface="Helvetica Light"/>
            </a:endParaRPr>
          </a:p>
        </p:txBody>
      </p:sp>
      <p:sp>
        <p:nvSpPr>
          <p:cNvPr id="9" name="AutoShape 2" descr="image.png">
            <a:extLst>
              <a:ext uri="{FF2B5EF4-FFF2-40B4-BE49-F238E27FC236}">
                <a16:creationId xmlns:a16="http://schemas.microsoft.com/office/drawing/2014/main" id="{744ADF97-5B7D-4A80-9FFB-797621A5F0AB}"/>
              </a:ext>
            </a:extLst>
          </p:cNvPr>
          <p:cNvSpPr>
            <a:spLocks noChangeAspect="1" noChangeArrowheads="1"/>
          </p:cNvSpPr>
          <p:nvPr/>
        </p:nvSpPr>
        <p:spPr bwMode="auto">
          <a:xfrm>
            <a:off x="5943600" y="32135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AutoShape 4" descr="image.png">
            <a:extLst>
              <a:ext uri="{FF2B5EF4-FFF2-40B4-BE49-F238E27FC236}">
                <a16:creationId xmlns:a16="http://schemas.microsoft.com/office/drawing/2014/main" id="{67633FE0-C9B6-42BE-ABA0-6F4723166248}"/>
              </a:ext>
            </a:extLst>
          </p:cNvPr>
          <p:cNvSpPr>
            <a:spLocks noChangeAspect="1" noChangeArrowheads="1"/>
          </p:cNvSpPr>
          <p:nvPr/>
        </p:nvSpPr>
        <p:spPr bwMode="auto">
          <a:xfrm>
            <a:off x="6096000" y="33659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6" name="图片 15">
            <a:extLst>
              <a:ext uri="{FF2B5EF4-FFF2-40B4-BE49-F238E27FC236}">
                <a16:creationId xmlns:a16="http://schemas.microsoft.com/office/drawing/2014/main" id="{74F020EE-467E-4659-BBD5-D5CB43CB40CC}"/>
              </a:ext>
            </a:extLst>
          </p:cNvPr>
          <p:cNvPicPr>
            <a:picLocks noChangeAspect="1"/>
          </p:cNvPicPr>
          <p:nvPr/>
        </p:nvPicPr>
        <p:blipFill>
          <a:blip r:embed="rId6"/>
          <a:stretch>
            <a:fillRect/>
          </a:stretch>
        </p:blipFill>
        <p:spPr>
          <a:xfrm>
            <a:off x="1151413" y="3696034"/>
            <a:ext cx="4526824" cy="2669840"/>
          </a:xfrm>
          <a:prstGeom prst="rect">
            <a:avLst/>
          </a:prstGeom>
        </p:spPr>
      </p:pic>
      <p:sp>
        <p:nvSpPr>
          <p:cNvPr id="17" name="AutoShape 5" descr="https://intranetproxy.alipay.com/skylark/lark/0/2023/png/24156665/1680082379430-18b78f0a-71df-4bf8-adcc-80e748cb45e6.png">
            <a:extLst>
              <a:ext uri="{FF2B5EF4-FFF2-40B4-BE49-F238E27FC236}">
                <a16:creationId xmlns:a16="http://schemas.microsoft.com/office/drawing/2014/main" id="{C8CC31CB-75DB-461F-A744-7AFE37F1A881}"/>
              </a:ext>
            </a:extLst>
          </p:cNvPr>
          <p:cNvSpPr>
            <a:spLocks noChangeAspect="1" noChangeArrowheads="1"/>
          </p:cNvSpPr>
          <p:nvPr/>
        </p:nvSpPr>
        <p:spPr bwMode="auto">
          <a:xfrm>
            <a:off x="0" y="0"/>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20" name="图片 19">
            <a:extLst>
              <a:ext uri="{FF2B5EF4-FFF2-40B4-BE49-F238E27FC236}">
                <a16:creationId xmlns:a16="http://schemas.microsoft.com/office/drawing/2014/main" id="{0C0A1526-930C-45EE-AFBE-6A8F6A93CEA9}"/>
              </a:ext>
            </a:extLst>
          </p:cNvPr>
          <p:cNvPicPr>
            <a:picLocks noChangeAspect="1"/>
          </p:cNvPicPr>
          <p:nvPr/>
        </p:nvPicPr>
        <p:blipFill>
          <a:blip r:embed="rId7"/>
          <a:stretch>
            <a:fillRect/>
          </a:stretch>
        </p:blipFill>
        <p:spPr>
          <a:xfrm>
            <a:off x="5943600" y="3701805"/>
            <a:ext cx="5706586" cy="2393405"/>
          </a:xfrm>
          <a:prstGeom prst="rect">
            <a:avLst/>
          </a:prstGeom>
        </p:spPr>
      </p:pic>
      <p:sp>
        <p:nvSpPr>
          <p:cNvPr id="4" name="矩形 3">
            <a:extLst>
              <a:ext uri="{FF2B5EF4-FFF2-40B4-BE49-F238E27FC236}">
                <a16:creationId xmlns:a16="http://schemas.microsoft.com/office/drawing/2014/main" id="{48FEFF72-A5F9-4890-A5FF-428D9D446A6D}"/>
              </a:ext>
            </a:extLst>
          </p:cNvPr>
          <p:cNvSpPr/>
          <p:nvPr/>
        </p:nvSpPr>
        <p:spPr>
          <a:xfrm>
            <a:off x="1395820" y="1588671"/>
            <a:ext cx="10332077" cy="923330"/>
          </a:xfrm>
          <a:prstGeom prst="rect">
            <a:avLst/>
          </a:prstGeom>
        </p:spPr>
        <p:txBody>
          <a:bodyPr wrap="square">
            <a:spAutoFit/>
          </a:bodyPr>
          <a:lstStyle/>
          <a:p>
            <a:r>
              <a:rPr lang="vi-VN" dirty="0"/>
              <a:t>Thị trường đồ nội thất toàn cầu được dẫn đầu bởi Hoa Kỳ với </a:t>
            </a:r>
            <a:r>
              <a:rPr lang="vi-VN" dirty="0">
                <a:solidFill>
                  <a:srgbClr val="FF0000"/>
                </a:solidFill>
              </a:rPr>
              <a:t>226,7 tỷ USD</a:t>
            </a:r>
            <a:r>
              <a:rPr lang="vi-VN" dirty="0"/>
              <a:t>, tiếp theo là Trung Quốc với 72,5 tỷ USD. Các nước phát triển ở châu Âu, Nhật Bản và Hàn Quốc ở vị trí dẫn đầu, </a:t>
            </a:r>
            <a:r>
              <a:rPr lang="vi-VN" dirty="0">
                <a:solidFill>
                  <a:srgbClr val="FF0000"/>
                </a:solidFill>
              </a:rPr>
              <a:t>Mexico tăng lên xếp vị trí thứ sáu, Nga đứng thứ bảy và Brazil đứng thứ chín.</a:t>
            </a:r>
            <a:endParaRPr lang="zh-CN" altLang="en-US" dirty="0">
              <a:solidFill>
                <a:srgbClr val="FF0000"/>
              </a:solidFill>
            </a:endParaRPr>
          </a:p>
        </p:txBody>
      </p:sp>
      <p:sp>
        <p:nvSpPr>
          <p:cNvPr id="6" name="矩形 5">
            <a:extLst>
              <a:ext uri="{FF2B5EF4-FFF2-40B4-BE49-F238E27FC236}">
                <a16:creationId xmlns:a16="http://schemas.microsoft.com/office/drawing/2014/main" id="{CD51192B-1911-4808-B85A-93CDAC3DB50C}"/>
              </a:ext>
            </a:extLst>
          </p:cNvPr>
          <p:cNvSpPr/>
          <p:nvPr/>
        </p:nvSpPr>
        <p:spPr>
          <a:xfrm>
            <a:off x="1381082" y="2579947"/>
            <a:ext cx="10039435" cy="1200329"/>
          </a:xfrm>
          <a:prstGeom prst="rect">
            <a:avLst/>
          </a:prstGeom>
        </p:spPr>
        <p:txBody>
          <a:bodyPr wrap="square">
            <a:spAutoFit/>
          </a:bodyPr>
          <a:lstStyle/>
          <a:p>
            <a:r>
              <a:rPr lang="vi-VN" dirty="0"/>
              <a:t>Xuất khẩu đồ nội thất của Trung Quốc đã và đang làm tăng chi phí sinh hoạt ở các thị trường truyền thống, dẫn đến tăng trưởng hạn chế ở Mỹ do bị ảnh hưởng bởi các cuộc xung đột và suy giảm đáng kể ở châu Âu. Một số quốc gia ở Châu Á, Châu Phi và Trung Đông đã chứng kiến ​​sự tăng trưởng đáng kể nhờ các chính sách như Sáng kiến ​​Vành đai và Con đường và RCEP.</a:t>
            </a:r>
            <a:endParaRPr lang="zh-CN" altLang="en-US" dirty="0"/>
          </a:p>
        </p:txBody>
      </p:sp>
      <p:grpSp>
        <p:nvGrpSpPr>
          <p:cNvPr id="21" name="组合 20">
            <a:extLst>
              <a:ext uri="{FF2B5EF4-FFF2-40B4-BE49-F238E27FC236}">
                <a16:creationId xmlns:a16="http://schemas.microsoft.com/office/drawing/2014/main" id="{E73C2228-38C0-4853-AC28-49017B24D3FC}"/>
              </a:ext>
            </a:extLst>
          </p:cNvPr>
          <p:cNvGrpSpPr/>
          <p:nvPr/>
        </p:nvGrpSpPr>
        <p:grpSpPr>
          <a:xfrm>
            <a:off x="677068" y="2665428"/>
            <a:ext cx="486713" cy="486713"/>
            <a:chOff x="1496018" y="3460332"/>
            <a:chExt cx="486713" cy="486713"/>
          </a:xfrm>
        </p:grpSpPr>
        <p:sp>
          <p:nvSpPr>
            <p:cNvPr id="22" name="图形">
              <a:extLst>
                <a:ext uri="{FF2B5EF4-FFF2-40B4-BE49-F238E27FC236}">
                  <a16:creationId xmlns:a16="http://schemas.microsoft.com/office/drawing/2014/main" id="{C44EAA2E-6F21-47EB-BD73-F2257301ABB7}"/>
                </a:ext>
              </a:extLst>
            </p:cNvPr>
            <p:cNvSpPr/>
            <p:nvPr/>
          </p:nvSpPr>
          <p:spPr>
            <a:xfrm>
              <a:off x="1496018" y="3460332"/>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pic>
          <p:nvPicPr>
            <p:cNvPr id="23" name="图形 22">
              <a:extLst>
                <a:ext uri="{FF2B5EF4-FFF2-40B4-BE49-F238E27FC236}">
                  <a16:creationId xmlns:a16="http://schemas.microsoft.com/office/drawing/2014/main" id="{78EECAC5-D137-49D6-95CB-701C505BC5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9897" y="3527845"/>
              <a:ext cx="345515" cy="345515"/>
            </a:xfrm>
            <a:prstGeom prst="rect">
              <a:avLst/>
            </a:prstGeom>
          </p:spPr>
        </p:pic>
      </p:grpSp>
      <p:sp>
        <p:nvSpPr>
          <p:cNvPr id="7" name="矩形 6">
            <a:extLst>
              <a:ext uri="{FF2B5EF4-FFF2-40B4-BE49-F238E27FC236}">
                <a16:creationId xmlns:a16="http://schemas.microsoft.com/office/drawing/2014/main" id="{12D24632-DE8A-4D15-9A9D-AB520CDDA3D9}"/>
              </a:ext>
            </a:extLst>
          </p:cNvPr>
          <p:cNvSpPr/>
          <p:nvPr/>
        </p:nvSpPr>
        <p:spPr>
          <a:xfrm>
            <a:off x="6169573" y="6043413"/>
            <a:ext cx="6096000" cy="322461"/>
          </a:xfrm>
          <a:prstGeom prst="rect">
            <a:avLst/>
          </a:prstGeom>
        </p:spPr>
        <p:txBody>
          <a:bodyPr>
            <a:spAutoFit/>
          </a:bodyPr>
          <a:lstStyle/>
          <a:p>
            <a:pPr>
              <a:lnSpc>
                <a:spcPct val="150000"/>
              </a:lnSpc>
            </a:pPr>
            <a:r>
              <a:rPr lang="en-US"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TOP 5 </a:t>
            </a:r>
            <a:r>
              <a:rPr lang="vi-VN"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Thị Trường Tiềm Năng</a:t>
            </a:r>
            <a:r>
              <a:rPr lang="zh-CN" altLang="en-US"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en-US"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US15%</a:t>
            </a:r>
            <a:r>
              <a:rPr lang="zh-CN" altLang="en-US"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en-US"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UK5%</a:t>
            </a:r>
            <a:r>
              <a:rPr lang="zh-CN" altLang="en-US"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en-US"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Brazil4%</a:t>
            </a:r>
            <a:r>
              <a:rPr lang="zh-CN" altLang="en-US"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en-US"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Italy4%</a:t>
            </a:r>
            <a:r>
              <a:rPr lang="zh-CN" altLang="en-US"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en-US" altLang="zh-CN"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France4%</a:t>
            </a:r>
            <a:endParaRPr lang="zh-CN" altLang="en-US" sz="11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122044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图形">
            <a:extLst>
              <a:ext uri="{FF2B5EF4-FFF2-40B4-BE49-F238E27FC236}">
                <a16:creationId xmlns:a16="http://schemas.microsoft.com/office/drawing/2014/main" id="{90EC53BD-2CB3-8AB8-3059-8D255E1CFBBE}"/>
              </a:ext>
            </a:extLst>
          </p:cNvPr>
          <p:cNvSpPr>
            <a:spLocks/>
          </p:cNvSpPr>
          <p:nvPr/>
        </p:nvSpPr>
        <p:spPr>
          <a:xfrm>
            <a:off x="384199" y="1203960"/>
            <a:ext cx="7392511" cy="5006340"/>
          </a:xfrm>
          <a:prstGeom prst="roundRect">
            <a:avLst>
              <a:gd name="adj" fmla="val 4439"/>
            </a:avLst>
          </a:prstGeom>
          <a:solidFill>
            <a:sysClr val="window" lastClr="FFFFFF"/>
          </a:solidFill>
          <a:ln w="12700" cap="flat" cmpd="sng" algn="ctr">
            <a:noFill/>
            <a:prstDash val="solid"/>
            <a:miter lim="800000"/>
          </a:ln>
          <a:effectLst>
            <a:outerShdw blurRad="127000" sx="102000" sy="102000" algn="ctr" rotWithShape="0">
              <a:prstClr val="black">
                <a:alpha val="4000"/>
              </a:prstClr>
            </a:outerShdw>
          </a:effectLst>
        </p:spPr>
        <p:txBody>
          <a:bodyPr rtlCol="0" anchor="ctr"/>
          <a:lstStyle/>
          <a:p>
            <a:pPr algn="ctr"/>
            <a:endParaRPr lang="zh-CN" altLang="en-US" kern="0" dirty="0">
              <a:solidFill>
                <a:prstClr val="white"/>
              </a:solidFill>
              <a:latin typeface="阿里巴巴普惠体 2.0 55 Regular" panose="00020600040101010101" pitchFamily="18" charset="-122"/>
              <a:sym typeface="Helvetica Neue"/>
            </a:endParaRPr>
          </a:p>
        </p:txBody>
      </p:sp>
      <p:sp>
        <p:nvSpPr>
          <p:cNvPr id="5" name="图形">
            <a:extLst>
              <a:ext uri="{FF2B5EF4-FFF2-40B4-BE49-F238E27FC236}">
                <a16:creationId xmlns:a16="http://schemas.microsoft.com/office/drawing/2014/main" id="{59E04EEF-5E8B-A7C3-3739-1165B1D9109F}"/>
              </a:ext>
            </a:extLst>
          </p:cNvPr>
          <p:cNvSpPr>
            <a:spLocks noChangeArrowheads="1"/>
          </p:cNvSpPr>
          <p:nvPr>
            <p:custDataLst>
              <p:tags r:id="rId1"/>
            </p:custDataLst>
          </p:nvPr>
        </p:nvSpPr>
        <p:spPr bwMode="auto">
          <a:xfrm>
            <a:off x="1363509" y="1716068"/>
            <a:ext cx="617106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vi-VN" sz="1400" dirty="0">
                <a:latin typeface="+mn-lt"/>
              </a:rPr>
              <a:t>Năm 2022, các ngành hàng như làm tóc, nail, massage, nội thất nhà hàng, bar, khách sạn vẫn tăng trưởng. Chúng là một phần của nền kinh tế cửa hàng thực ngoại tuyến, cho thấy thương mại ngoại tuyến đang phục hồi. Các danh mục đồ nội thất thương mại này có cơ hội tăng trưởng vào năm 2023.</a:t>
            </a:r>
            <a:endParaRPr lang="en-US" altLang="zh-CN" sz="1400" kern="0" dirty="0">
              <a:solidFill>
                <a:prstClr val="black">
                  <a:lumMod val="75000"/>
                  <a:lumOff val="25000"/>
                </a:prstClr>
              </a:solidFill>
              <a:latin typeface="+mn-lt"/>
              <a:ea typeface="阿里巴巴普惠体" panose="00020600040101010101" pitchFamily="18" charset="-122"/>
              <a:cs typeface="阿里巴巴普惠体" panose="00020600040101010101" pitchFamily="18" charset="-122"/>
            </a:endParaRPr>
          </a:p>
        </p:txBody>
      </p:sp>
      <p:sp>
        <p:nvSpPr>
          <p:cNvPr id="8" name="图形-mask">
            <a:extLst>
              <a:ext uri="{FF2B5EF4-FFF2-40B4-BE49-F238E27FC236}">
                <a16:creationId xmlns:a16="http://schemas.microsoft.com/office/drawing/2014/main" id="{1FB75D1D-8679-7998-B9F7-4E3C9C44ED7A}"/>
              </a:ext>
            </a:extLst>
          </p:cNvPr>
          <p:cNvSpPr>
            <a:spLocks/>
          </p:cNvSpPr>
          <p:nvPr/>
        </p:nvSpPr>
        <p:spPr>
          <a:xfrm>
            <a:off x="8237220" y="1203960"/>
            <a:ext cx="3277711" cy="5006340"/>
          </a:xfrm>
          <a:prstGeom prst="roundRect">
            <a:avLst>
              <a:gd name="adj" fmla="val 4125"/>
            </a:avLst>
          </a:prstGeom>
          <a:solidFill>
            <a:schemeClr val="bg1">
              <a:lumMod val="85000"/>
            </a:schemeClr>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阿里巴巴普惠体 2.0 55 Regular" panose="00020600040101010101" pitchFamily="18" charset="-122"/>
              <a:sym typeface="阿里巴巴普惠体 2.0 65 Medium" panose="00020600040101010101" pitchFamily="18" charset="-122"/>
            </a:endParaRPr>
          </a:p>
        </p:txBody>
      </p:sp>
      <p:sp>
        <p:nvSpPr>
          <p:cNvPr id="11" name="新品牌引导消费新趋势">
            <a:extLst>
              <a:ext uri="{FF2B5EF4-FFF2-40B4-BE49-F238E27FC236}">
                <a16:creationId xmlns:a16="http://schemas.microsoft.com/office/drawing/2014/main" id="{8FBC31D5-6B15-DDA8-AE81-6F8C4D79788F}"/>
              </a:ext>
            </a:extLst>
          </p:cNvPr>
          <p:cNvSpPr txBox="1"/>
          <p:nvPr/>
        </p:nvSpPr>
        <p:spPr>
          <a:xfrm>
            <a:off x="1307495" y="1346721"/>
            <a:ext cx="6227080" cy="354969"/>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368" tIns="23368" rIns="23368" bIns="23368">
            <a:spAutoFit/>
          </a:bodyPr>
          <a:lstStyle/>
          <a:p>
            <a:pPr defTabSz="1219169" hangingPunct="0">
              <a:defRPr/>
            </a:pP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Ngành</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thương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mại</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vẫn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đang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trên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đà</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tăng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trưởng</a:t>
            </a:r>
            <a:endParaRPr lang="en-US" altLang="zh-CN" sz="2000" b="1" kern="0" dirty="0">
              <a:solidFill>
                <a:schemeClr val="accent2"/>
              </a:solidFill>
              <a:latin typeface="+mj-lt"/>
              <a:ea typeface="阿里巴巴普惠体" panose="00020600040101010101" pitchFamily="18" charset="-122"/>
              <a:cs typeface="阿里巴巴普惠体" panose="00020600040101010101" pitchFamily="18" charset="-122"/>
            </a:endParaRPr>
          </a:p>
        </p:txBody>
      </p:sp>
      <p:grpSp>
        <p:nvGrpSpPr>
          <p:cNvPr id="23" name="组合 22">
            <a:extLst>
              <a:ext uri="{FF2B5EF4-FFF2-40B4-BE49-F238E27FC236}">
                <a16:creationId xmlns:a16="http://schemas.microsoft.com/office/drawing/2014/main" id="{537A1C33-857F-4339-822E-514D618353E7}"/>
              </a:ext>
            </a:extLst>
          </p:cNvPr>
          <p:cNvGrpSpPr/>
          <p:nvPr/>
        </p:nvGrpSpPr>
        <p:grpSpPr>
          <a:xfrm>
            <a:off x="677069" y="2707415"/>
            <a:ext cx="486713" cy="486713"/>
            <a:chOff x="677069" y="2675885"/>
            <a:chExt cx="486713" cy="486713"/>
          </a:xfrm>
        </p:grpSpPr>
        <p:sp>
          <p:nvSpPr>
            <p:cNvPr id="3" name="图形">
              <a:extLst>
                <a:ext uri="{FF2B5EF4-FFF2-40B4-BE49-F238E27FC236}">
                  <a16:creationId xmlns:a16="http://schemas.microsoft.com/office/drawing/2014/main" id="{1C25A1B9-0A88-A9E9-3280-AF95A7D589C1}"/>
                </a:ext>
              </a:extLst>
            </p:cNvPr>
            <p:cNvSpPr/>
            <p:nvPr/>
          </p:nvSpPr>
          <p:spPr>
            <a:xfrm>
              <a:off x="677069" y="2675885"/>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pic>
          <p:nvPicPr>
            <p:cNvPr id="12" name="图形 11">
              <a:extLst>
                <a:ext uri="{FF2B5EF4-FFF2-40B4-BE49-F238E27FC236}">
                  <a16:creationId xmlns:a16="http://schemas.microsoft.com/office/drawing/2014/main" id="{9A4DC56D-E1B7-DE27-4752-6E53C1C2A8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946" y="2793742"/>
              <a:ext cx="230958" cy="230958"/>
            </a:xfrm>
            <a:prstGeom prst="rect">
              <a:avLst/>
            </a:prstGeom>
          </p:spPr>
        </p:pic>
      </p:grpSp>
      <p:grpSp>
        <p:nvGrpSpPr>
          <p:cNvPr id="24" name="组合 23">
            <a:extLst>
              <a:ext uri="{FF2B5EF4-FFF2-40B4-BE49-F238E27FC236}">
                <a16:creationId xmlns:a16="http://schemas.microsoft.com/office/drawing/2014/main" id="{BF4829C2-58FD-4024-ACA2-B5C68040AA95}"/>
              </a:ext>
            </a:extLst>
          </p:cNvPr>
          <p:cNvGrpSpPr/>
          <p:nvPr/>
        </p:nvGrpSpPr>
        <p:grpSpPr>
          <a:xfrm>
            <a:off x="677069" y="1443990"/>
            <a:ext cx="486713" cy="486713"/>
            <a:chOff x="677069" y="1549090"/>
            <a:chExt cx="486713" cy="486713"/>
          </a:xfrm>
        </p:grpSpPr>
        <p:sp>
          <p:nvSpPr>
            <p:cNvPr id="2" name="图形">
              <a:extLst>
                <a:ext uri="{FF2B5EF4-FFF2-40B4-BE49-F238E27FC236}">
                  <a16:creationId xmlns:a16="http://schemas.microsoft.com/office/drawing/2014/main" id="{C4F7EC66-6706-4697-B7FB-E989CAB79CF9}"/>
                </a:ext>
              </a:extLst>
            </p:cNvPr>
            <p:cNvSpPr/>
            <p:nvPr/>
          </p:nvSpPr>
          <p:spPr>
            <a:xfrm>
              <a:off x="677069" y="1549090"/>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pic>
          <p:nvPicPr>
            <p:cNvPr id="13" name="图形 12">
              <a:extLst>
                <a:ext uri="{FF2B5EF4-FFF2-40B4-BE49-F238E27FC236}">
                  <a16:creationId xmlns:a16="http://schemas.microsoft.com/office/drawing/2014/main" id="{FB410604-6A55-3205-1E6A-282EF14A8E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891" y="1670912"/>
              <a:ext cx="243069" cy="243069"/>
            </a:xfrm>
            <a:prstGeom prst="rect">
              <a:avLst/>
            </a:prstGeom>
          </p:spPr>
        </p:pic>
      </p:grpSp>
      <p:sp>
        <p:nvSpPr>
          <p:cNvPr id="14" name="文本占位符 2">
            <a:extLst>
              <a:ext uri="{FF2B5EF4-FFF2-40B4-BE49-F238E27FC236}">
                <a16:creationId xmlns:a16="http://schemas.microsoft.com/office/drawing/2014/main" id="{7FEDF964-C8D8-945C-4CA9-8BF105F309CF}"/>
              </a:ext>
            </a:extLst>
          </p:cNvPr>
          <p:cNvSpPr txBox="1">
            <a:spLocks/>
          </p:cNvSpPr>
          <p:nvPr/>
        </p:nvSpPr>
        <p:spPr>
          <a:xfrm>
            <a:off x="449643" y="391621"/>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mj-ea"/>
                <a:ea typeface="+mj-ea"/>
              </a:rPr>
              <a:t>Xu </a:t>
            </a:r>
            <a:r>
              <a:rPr lang="en-US" altLang="zh-CN" dirty="0" err="1">
                <a:latin typeface="+mj-ea"/>
                <a:ea typeface="+mj-ea"/>
              </a:rPr>
              <a:t>Hướng</a:t>
            </a:r>
            <a:r>
              <a:rPr lang="en-US" altLang="zh-CN" dirty="0">
                <a:latin typeface="+mj-ea"/>
                <a:ea typeface="+mj-ea"/>
              </a:rPr>
              <a:t> </a:t>
            </a:r>
            <a:r>
              <a:rPr lang="en-US" altLang="zh-CN" dirty="0" err="1">
                <a:latin typeface="+mj-ea"/>
                <a:ea typeface="+mj-ea"/>
              </a:rPr>
              <a:t>Thị</a:t>
            </a:r>
            <a:r>
              <a:rPr lang="en-US" altLang="zh-CN" dirty="0">
                <a:latin typeface="+mj-ea"/>
                <a:ea typeface="+mj-ea"/>
              </a:rPr>
              <a:t> </a:t>
            </a:r>
            <a:r>
              <a:rPr lang="en-US" altLang="zh-CN" dirty="0" err="1">
                <a:latin typeface="+mj-ea"/>
                <a:ea typeface="+mj-ea"/>
              </a:rPr>
              <a:t>Trường</a:t>
            </a:r>
            <a:endParaRPr lang="en-US" altLang="zh-CN" b="1"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grpSp>
        <p:nvGrpSpPr>
          <p:cNvPr id="21" name="组合 20">
            <a:extLst>
              <a:ext uri="{FF2B5EF4-FFF2-40B4-BE49-F238E27FC236}">
                <a16:creationId xmlns:a16="http://schemas.microsoft.com/office/drawing/2014/main" id="{42286001-8C55-4DE5-9F14-10973868BD5C}"/>
              </a:ext>
            </a:extLst>
          </p:cNvPr>
          <p:cNvGrpSpPr/>
          <p:nvPr/>
        </p:nvGrpSpPr>
        <p:grpSpPr>
          <a:xfrm>
            <a:off x="671171" y="4450200"/>
            <a:ext cx="486713" cy="486713"/>
            <a:chOff x="1496018" y="3460332"/>
            <a:chExt cx="486713" cy="486713"/>
          </a:xfrm>
        </p:grpSpPr>
        <p:sp>
          <p:nvSpPr>
            <p:cNvPr id="20" name="图形">
              <a:extLst>
                <a:ext uri="{FF2B5EF4-FFF2-40B4-BE49-F238E27FC236}">
                  <a16:creationId xmlns:a16="http://schemas.microsoft.com/office/drawing/2014/main" id="{FD8C04ED-1BA5-444A-817A-EBC68A417F87}"/>
                </a:ext>
              </a:extLst>
            </p:cNvPr>
            <p:cNvSpPr/>
            <p:nvPr/>
          </p:nvSpPr>
          <p:spPr>
            <a:xfrm>
              <a:off x="1496018" y="3460332"/>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pic>
          <p:nvPicPr>
            <p:cNvPr id="19" name="图形 18">
              <a:extLst>
                <a:ext uri="{FF2B5EF4-FFF2-40B4-BE49-F238E27FC236}">
                  <a16:creationId xmlns:a16="http://schemas.microsoft.com/office/drawing/2014/main" id="{C8558810-17BB-4905-989C-84E877A227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69897" y="3527845"/>
              <a:ext cx="345515" cy="345515"/>
            </a:xfrm>
            <a:prstGeom prst="rect">
              <a:avLst/>
            </a:prstGeom>
          </p:spPr>
        </p:pic>
      </p:grpSp>
      <p:sp>
        <p:nvSpPr>
          <p:cNvPr id="25" name="新品牌引导消费新趋势">
            <a:extLst>
              <a:ext uri="{FF2B5EF4-FFF2-40B4-BE49-F238E27FC236}">
                <a16:creationId xmlns:a16="http://schemas.microsoft.com/office/drawing/2014/main" id="{1994B4A4-1FE9-4405-9F97-6E4F30C0ACC5}"/>
              </a:ext>
            </a:extLst>
          </p:cNvPr>
          <p:cNvSpPr txBox="1"/>
          <p:nvPr/>
        </p:nvSpPr>
        <p:spPr>
          <a:xfrm>
            <a:off x="1312137" y="2645730"/>
            <a:ext cx="6273809" cy="66274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368" tIns="23368" rIns="23368" bIns="23368">
            <a:spAutoFit/>
          </a:bodyPr>
          <a:lstStyle/>
          <a:p>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Vật</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liệu</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sản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xuất</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mới</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lạ</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sẽ</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trở</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thành</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xu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hướng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chủ</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đạo</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cuả</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ngành</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trong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những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năm</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tới</a:t>
            </a:r>
            <a:endParaRPr lang="en-US" altLang="zh-CN" sz="2000" b="1" kern="0" dirty="0">
              <a:solidFill>
                <a:schemeClr val="accent2"/>
              </a:solidFill>
              <a:latin typeface="+mj-lt"/>
              <a:ea typeface="阿里巴巴普惠体" panose="00020600040101010101" pitchFamily="18" charset="-122"/>
              <a:cs typeface="阿里巴巴普惠体" panose="00020600040101010101" pitchFamily="18" charset="-122"/>
            </a:endParaRPr>
          </a:p>
        </p:txBody>
      </p:sp>
      <p:sp>
        <p:nvSpPr>
          <p:cNvPr id="26" name="图形">
            <a:extLst>
              <a:ext uri="{FF2B5EF4-FFF2-40B4-BE49-F238E27FC236}">
                <a16:creationId xmlns:a16="http://schemas.microsoft.com/office/drawing/2014/main" id="{8BD0E6B8-F941-4B2B-B288-7CEEAD84AD9C}"/>
              </a:ext>
            </a:extLst>
          </p:cNvPr>
          <p:cNvSpPr>
            <a:spLocks noChangeArrowheads="1"/>
          </p:cNvSpPr>
          <p:nvPr>
            <p:custDataLst>
              <p:tags r:id="rId2"/>
            </p:custDataLst>
          </p:nvPr>
        </p:nvSpPr>
        <p:spPr bwMode="auto">
          <a:xfrm>
            <a:off x="1307495" y="3351579"/>
            <a:ext cx="617106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vi-VN" sz="1400" dirty="0">
                <a:latin typeface="+mn-lt"/>
              </a:rPr>
              <a:t>Năm 2022, ba triển lãm đồ nội thất quốc tế hàng đầu chứng kiến ​​các thương hiệu quốc tế lớn cho ra mắt các sản phẩm nội thất làm từ nhung, da cừu và một số loại vải công nghệ đặc biệt. Ngành nội thất toàn cầu đang hướng tới các vật liệu tự nhiên, tốt cho sức khỏe và công nghệ cao.</a:t>
            </a:r>
            <a:endParaRPr lang="en-US" altLang="zh-CN" sz="1400" kern="0" dirty="0">
              <a:solidFill>
                <a:prstClr val="black">
                  <a:lumMod val="75000"/>
                  <a:lumOff val="25000"/>
                </a:prstClr>
              </a:solidFill>
              <a:latin typeface="+mn-lt"/>
              <a:ea typeface="阿里巴巴普惠体" panose="00020600040101010101" pitchFamily="18" charset="-122"/>
              <a:cs typeface="阿里巴巴普惠体" panose="00020600040101010101" pitchFamily="18" charset="-122"/>
            </a:endParaRPr>
          </a:p>
        </p:txBody>
      </p:sp>
      <p:sp>
        <p:nvSpPr>
          <p:cNvPr id="27" name="新品牌引导消费新趋势">
            <a:extLst>
              <a:ext uri="{FF2B5EF4-FFF2-40B4-BE49-F238E27FC236}">
                <a16:creationId xmlns:a16="http://schemas.microsoft.com/office/drawing/2014/main" id="{99B17C16-3A76-4A08-9D1F-4FA63C416E9A}"/>
              </a:ext>
            </a:extLst>
          </p:cNvPr>
          <p:cNvSpPr txBox="1"/>
          <p:nvPr/>
        </p:nvSpPr>
        <p:spPr>
          <a:xfrm>
            <a:off x="1307495" y="4371229"/>
            <a:ext cx="5899364" cy="66274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368" tIns="23368" rIns="23368" bIns="23368">
            <a:spAutoFit/>
          </a:bodyPr>
          <a:lstStyle/>
          <a:p>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Sản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phẩm</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đa</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chức</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năng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có</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độ</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phổ</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biến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cao</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hơn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trên</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thị</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trường</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quốc</a:t>
            </a:r>
            <a:r>
              <a:rPr lang="en-US" altLang="zh-CN" sz="2000"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2000" dirty="0" err="1">
                <a:solidFill>
                  <a:schemeClr val="accent2"/>
                </a:solidFill>
                <a:latin typeface="+mj-lt"/>
                <a:ea typeface="阿里巴巴普惠体" panose="00020600040101010101" pitchFamily="18" charset="-122"/>
                <a:cs typeface="阿里巴巴普惠体" panose="00020600040101010101" pitchFamily="18" charset="-122"/>
              </a:rPr>
              <a:t>tế</a:t>
            </a:r>
            <a:endParaRPr lang="en-US" altLang="zh-CN" sz="2000" b="1" kern="0" dirty="0">
              <a:solidFill>
                <a:schemeClr val="accent2"/>
              </a:solidFill>
              <a:latin typeface="+mj-lt"/>
              <a:ea typeface="阿里巴巴普惠体" panose="00020600040101010101" pitchFamily="18" charset="-122"/>
              <a:cs typeface="阿里巴巴普惠体" panose="00020600040101010101" pitchFamily="18" charset="-122"/>
            </a:endParaRPr>
          </a:p>
        </p:txBody>
      </p:sp>
      <p:sp>
        <p:nvSpPr>
          <p:cNvPr id="28" name="图形">
            <a:extLst>
              <a:ext uri="{FF2B5EF4-FFF2-40B4-BE49-F238E27FC236}">
                <a16:creationId xmlns:a16="http://schemas.microsoft.com/office/drawing/2014/main" id="{5F3751A1-66E1-4C09-8C32-F7A5C9794705}"/>
              </a:ext>
            </a:extLst>
          </p:cNvPr>
          <p:cNvSpPr>
            <a:spLocks noChangeArrowheads="1"/>
          </p:cNvSpPr>
          <p:nvPr>
            <p:custDataLst>
              <p:tags r:id="rId3"/>
            </p:custDataLst>
          </p:nvPr>
        </p:nvSpPr>
        <p:spPr bwMode="auto">
          <a:xfrm>
            <a:off x="1312138" y="5069857"/>
            <a:ext cx="616642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atinLnBrk="1"/>
            <a:r>
              <a:rPr lang="vi-VN" sz="1400" dirty="0">
                <a:latin typeface="+mn-lt"/>
              </a:rPr>
              <a:t>Người tiêu dùng trở nên lý trí hơn khi mua hàng tiêu dùng lâu bền do ảnh hưởng của suy thoái kinh tế toàn cầu. Các sản phẩm cung cấp nhiều chức năng, tiện lợi, thông </a:t>
            </a:r>
          </a:p>
          <a:p>
            <a:pPr latinLnBrk="1"/>
            <a:r>
              <a:rPr lang="vi-VN" sz="1400" dirty="0">
                <a:latin typeface="+mn-lt"/>
              </a:rPr>
              <a:t>minh và tiết kiệm chi phí sẽ phổ biến hơn. Ví dụ, đồ nội thất mô-đun, đồ nội thất </a:t>
            </a:r>
          </a:p>
          <a:p>
            <a:pPr latinLnBrk="1"/>
            <a:r>
              <a:rPr lang="vi-VN" sz="1400" dirty="0">
                <a:latin typeface="+mn-lt"/>
              </a:rPr>
              <a:t>thông minh và đồ nội thất composite mang đến nhiều cơ hội thị trường hơn.</a:t>
            </a:r>
            <a:endParaRPr lang="zh-CN" altLang="en-US" sz="1400" kern="0" dirty="0">
              <a:solidFill>
                <a:prstClr val="black">
                  <a:lumMod val="75000"/>
                  <a:lumOff val="25000"/>
                </a:prstClr>
              </a:solidFill>
              <a:latin typeface="+mn-lt"/>
              <a:ea typeface="阿里巴巴普惠体" panose="00020600040101010101" pitchFamily="18" charset="-122"/>
              <a:cs typeface="阿里巴巴普惠体" panose="00020600040101010101" pitchFamily="18" charset="-122"/>
            </a:endParaRPr>
          </a:p>
        </p:txBody>
      </p:sp>
      <p:pic>
        <p:nvPicPr>
          <p:cNvPr id="29" name="Picture 4" descr="https://s.alicdn.com/@sc04/kf/H22c1a05371a34d378ca187c3d906599d7.jpg_960x960.jpg">
            <a:extLst>
              <a:ext uri="{FF2B5EF4-FFF2-40B4-BE49-F238E27FC236}">
                <a16:creationId xmlns:a16="http://schemas.microsoft.com/office/drawing/2014/main" id="{47AA2899-8224-4B6C-B4B1-996D9D29FC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08032" y="4510607"/>
            <a:ext cx="1556821" cy="15568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a:extLst>
              <a:ext uri="{FF2B5EF4-FFF2-40B4-BE49-F238E27FC236}">
                <a16:creationId xmlns:a16="http://schemas.microsoft.com/office/drawing/2014/main" id="{E60FE495-7CF7-4927-BE7B-E1CF76B724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43640" y="4510607"/>
            <a:ext cx="1503310" cy="15033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8" descr="image">
            <a:extLst>
              <a:ext uri="{FF2B5EF4-FFF2-40B4-BE49-F238E27FC236}">
                <a16:creationId xmlns:a16="http://schemas.microsoft.com/office/drawing/2014/main" id="{83627D92-FCEF-4AB4-9100-9A6EC4E8A6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15539" y="2899123"/>
            <a:ext cx="1430071" cy="14300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https://p8.itc.cn/q_70/images03/20220622/5a55fdcba15d49d5b5527382325d01c6.png">
            <a:extLst>
              <a:ext uri="{FF2B5EF4-FFF2-40B4-BE49-F238E27FC236}">
                <a16:creationId xmlns:a16="http://schemas.microsoft.com/office/drawing/2014/main" id="{110A416D-3DA1-40CE-982B-82547BE452C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08032" y="1581060"/>
            <a:ext cx="1803953" cy="11458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s://s.alicdn.com/@sc04/kf/H214d35fad2f04a0698b3ed587cb59b38j.jpg_960x960.jpg">
            <a:extLst>
              <a:ext uri="{FF2B5EF4-FFF2-40B4-BE49-F238E27FC236}">
                <a16:creationId xmlns:a16="http://schemas.microsoft.com/office/drawing/2014/main" id="{8C5A9374-D961-4B3E-941D-8814D06A04F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14339" y="1595505"/>
            <a:ext cx="1198237" cy="11982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s.alicdn.com/@sc04/kf/Hd626114239d24bc59413d54ce1be1444B.png_960x960.png">
            <a:extLst>
              <a:ext uri="{FF2B5EF4-FFF2-40B4-BE49-F238E27FC236}">
                <a16:creationId xmlns:a16="http://schemas.microsoft.com/office/drawing/2014/main" id="{09E7583B-DAA4-4A1A-A398-59AFA5E4A83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23928" y="2899123"/>
            <a:ext cx="1615047" cy="146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903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C4F7EC66-6706-4697-B7FB-E989CAB79CF9}"/>
              </a:ext>
            </a:extLst>
          </p:cNvPr>
          <p:cNvSpPr/>
          <p:nvPr/>
        </p:nvSpPr>
        <p:spPr>
          <a:xfrm>
            <a:off x="555149" y="969759"/>
            <a:ext cx="486713" cy="486713"/>
          </a:xfrm>
          <a:prstGeom prst="ellipse">
            <a:avLst/>
          </a:prstGeom>
          <a:gradFill>
            <a:gsLst>
              <a:gs pos="0">
                <a:srgbClr val="FF6501"/>
              </a:gs>
              <a:gs pos="100000">
                <a:srgbClr val="FF8800"/>
              </a:gs>
            </a:gsLst>
            <a:lin ang="13500000" scaled="0"/>
          </a:gradFill>
          <a:ln w="25400"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阿里巴巴普惠体 2.0 65 Medium" panose="00020600040101010101" pitchFamily="18" charset="-122"/>
              <a:ea typeface="阿里巴巴普惠体 2.0 65 Medium" panose="00020600040101010101" pitchFamily="18" charset="-122"/>
              <a:cs typeface="+mn-cs"/>
              <a:sym typeface="阿里巴巴普惠体 2.0 65 Medium" panose="00020600040101010101" pitchFamily="18" charset="-122"/>
            </a:endParaRPr>
          </a:p>
        </p:txBody>
      </p:sp>
      <p:sp>
        <p:nvSpPr>
          <p:cNvPr id="6" name="图形">
            <a:extLst>
              <a:ext uri="{FF2B5EF4-FFF2-40B4-BE49-F238E27FC236}">
                <a16:creationId xmlns:a16="http://schemas.microsoft.com/office/drawing/2014/main" id="{90EC53BD-2CB3-8AB8-3059-8D255E1CFBBE}"/>
              </a:ext>
            </a:extLst>
          </p:cNvPr>
          <p:cNvSpPr>
            <a:spLocks/>
          </p:cNvSpPr>
          <p:nvPr/>
        </p:nvSpPr>
        <p:spPr>
          <a:xfrm>
            <a:off x="555149" y="1672885"/>
            <a:ext cx="7649725" cy="4518866"/>
          </a:xfrm>
          <a:prstGeom prst="roundRect">
            <a:avLst>
              <a:gd name="adj" fmla="val 4439"/>
            </a:avLst>
          </a:prstGeom>
          <a:solidFill>
            <a:sysClr val="window" lastClr="FFFFFF"/>
          </a:solidFill>
          <a:ln w="12700" cap="flat" cmpd="sng" algn="ctr">
            <a:noFill/>
            <a:prstDash val="solid"/>
            <a:miter lim="800000"/>
          </a:ln>
          <a:effectLst>
            <a:outerShdw blurRad="127000" sx="102000" sy="102000" algn="ctr" rotWithShape="0">
              <a:prstClr val="black">
                <a:alpha val="4000"/>
              </a:prstClr>
            </a:outerShdw>
          </a:effectLst>
        </p:spPr>
        <p:txBody>
          <a:bodyPr rtlCol="0" anchor="ctr"/>
          <a:lstStyle/>
          <a:p>
            <a:pPr algn="ctr"/>
            <a:endParaRPr lang="zh-CN" altLang="en-US" kern="0" dirty="0">
              <a:solidFill>
                <a:prstClr val="white"/>
              </a:solidFill>
              <a:latin typeface="阿里巴巴普惠体 2.0 55 Regular" panose="00020600040101010101" pitchFamily="18" charset="-122"/>
              <a:sym typeface="Helvetica Neue"/>
            </a:endParaRPr>
          </a:p>
        </p:txBody>
      </p:sp>
      <p:sp>
        <p:nvSpPr>
          <p:cNvPr id="7" name="图形">
            <a:extLst>
              <a:ext uri="{FF2B5EF4-FFF2-40B4-BE49-F238E27FC236}">
                <a16:creationId xmlns:a16="http://schemas.microsoft.com/office/drawing/2014/main" id="{C87F7ADC-5569-A83D-D506-9F432D07E210}"/>
              </a:ext>
            </a:extLst>
          </p:cNvPr>
          <p:cNvSpPr>
            <a:spLocks noChangeArrowheads="1"/>
          </p:cNvSpPr>
          <p:nvPr>
            <p:custDataLst>
              <p:tags r:id="rId1"/>
            </p:custDataLst>
          </p:nvPr>
        </p:nvSpPr>
        <p:spPr bwMode="auto">
          <a:xfrm>
            <a:off x="798505" y="1729244"/>
            <a:ext cx="718729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gia</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đình</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p>
          <a:p>
            <a:r>
              <a:rPr lang="vi-VN" sz="1200" dirty="0">
                <a:latin typeface="+mn-lt"/>
              </a:rPr>
              <a:t>Ngành hàng này có lượng truy cập, yêu cầu và cơ hội kinh doanh cao nhất trong ngành nội thất, với số lượng người bán và sản phẩm lớn. Sofa, giường, sofa bed, nệm, ghế ăn, bàn ăn là những sản phẩm có tốc độ tăng trưởng cao. Danh mục “Nội thất văn phòng tại nhà” đã được thêm vào năm tài chính hiện tại.</a:t>
            </a:r>
          </a:p>
          <a:p>
            <a:endPar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thương</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mại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p>
          <a:p>
            <a:pPr latinLnBrk="1"/>
            <a:r>
              <a:rPr lang="vi-VN" sz="1200" dirty="0">
                <a:latin typeface="+mn-lt"/>
              </a:rPr>
              <a:t>Nội thất thương mại có tốc độ tăng trưởng cao, đặc biệt là nội thất văn phòng, salon và nhà hàng/khách sạn. Người mua sẵn sàng mua và dễ chốt giao dịch, với số lượng người mua thanh toán nhiều hơn. Đồ nội thất thương mại </a:t>
            </a:r>
          </a:p>
          <a:p>
            <a:pPr latinLnBrk="1"/>
            <a:r>
              <a:rPr lang="vi-VN" sz="1200" dirty="0">
                <a:latin typeface="+mn-lt"/>
              </a:rPr>
              <a:t>đang được hưởng lợi từ sự phục hồi của đại dịch và đang trong xu hướng tăng trưởng</a:t>
            </a:r>
          </a:p>
          <a:p>
            <a:pPr latinLnBrk="1"/>
            <a:br>
              <a:rPr lang="en-US" altLang="zh-CN" sz="1400" dirty="0">
                <a:latin typeface="+mj-lt"/>
                <a:ea typeface="阿里巴巴普惠体" panose="00020600040101010101" pitchFamily="18" charset="-122"/>
                <a:cs typeface="阿里巴巴普惠体" panose="00020600040101010101" pitchFamily="18" charset="-122"/>
              </a:rPr>
            </a:b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ngoài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trời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a:t>
            </a:r>
          </a:p>
          <a:p>
            <a:r>
              <a:rPr lang="vi-VN" sz="1200" dirty="0">
                <a:latin typeface="+mn-lt"/>
              </a:rPr>
              <a:t>Nội thất ngoài trời là danh mục ít cạnh tranh ở Châu Âu và Châu Mỹ, với nhu cầu cao về ghế gấp, bàn, võng và xích đu. Danh mục mới dành cho dù che nắng, mái hiên và giàn nho đã được thêm vào trong năm tài chính hiện tại.</a:t>
            </a:r>
          </a:p>
          <a:p>
            <a:endParaRPr lang="en-US" altLang="zh-CN" sz="12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trẻ</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em</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a:t>
            </a:r>
          </a:p>
          <a:p>
            <a:r>
              <a:rPr lang="en-US" altLang="zh-CN" sz="1200" dirty="0" err="1">
                <a:latin typeface="+mn-lt"/>
                <a:ea typeface="阿里巴巴普惠体" panose="00020600040101010101" pitchFamily="18" charset="-122"/>
                <a:cs typeface="阿里巴巴普惠体" panose="00020600040101010101" pitchFamily="18" charset="-122"/>
              </a:rPr>
              <a:t>Nội</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thất</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cho</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trẻ</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em</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tăng</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trưởng</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ổn</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định</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với</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tỉ</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lệ</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người</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mua</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xem</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hàng</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cao</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đối</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với</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sản</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phẩm</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giường</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trẻ</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em</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và</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nôi</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em</a:t>
            </a:r>
            <a:r>
              <a:rPr lang="en-US" altLang="zh-CN" sz="1200" dirty="0">
                <a:latin typeface="+mn-lt"/>
                <a:ea typeface="阿里巴巴普惠体" panose="00020600040101010101" pitchFamily="18" charset="-122"/>
                <a:cs typeface="阿里巴巴普惠体" panose="00020600040101010101" pitchFamily="18" charset="-122"/>
              </a:rPr>
              <a:t> </a:t>
            </a:r>
            <a:r>
              <a:rPr lang="en-US" altLang="zh-CN" sz="1200" dirty="0" err="1">
                <a:latin typeface="+mn-lt"/>
                <a:ea typeface="阿里巴巴普惠体" panose="00020600040101010101" pitchFamily="18" charset="-122"/>
                <a:cs typeface="阿里巴巴普惠体" panose="00020600040101010101" pitchFamily="18" charset="-122"/>
              </a:rPr>
              <a:t>bé</a:t>
            </a:r>
            <a:r>
              <a:rPr lang="en-US" altLang="zh-CN" sz="1200" dirty="0">
                <a:latin typeface="+mn-lt"/>
                <a:ea typeface="阿里巴巴普惠体" panose="00020600040101010101" pitchFamily="18" charset="-122"/>
                <a:cs typeface="阿里巴巴普惠体" panose="00020600040101010101" pitchFamily="18" charset="-122"/>
              </a:rPr>
              <a:t>.</a:t>
            </a:r>
          </a:p>
          <a:p>
            <a:endPar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Phần</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cứng</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&amp;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phụ</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kiện</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nội</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mj-lt"/>
                <a:ea typeface="阿里巴巴普惠体" panose="00020600040101010101" pitchFamily="18" charset="-122"/>
                <a:cs typeface="阿里巴巴普惠体" panose="00020600040101010101" pitchFamily="18" charset="-122"/>
              </a:rPr>
              <a:t>thất</a:t>
            </a:r>
            <a:r>
              <a:rPr lang="en-US" altLang="zh-CN" sz="1400" b="1" dirty="0">
                <a:solidFill>
                  <a:schemeClr val="accent2"/>
                </a:solidFill>
                <a:latin typeface="+mj-lt"/>
                <a:ea typeface="阿里巴巴普惠体" panose="00020600040101010101" pitchFamily="18" charset="-122"/>
                <a:cs typeface="阿里巴巴普惠体" panose="00020600040101010101" pitchFamily="18" charset="-122"/>
              </a:rPr>
              <a:t>:</a:t>
            </a:r>
          </a:p>
          <a:p>
            <a:r>
              <a:rPr lang="vi-VN" sz="1200" dirty="0">
                <a:latin typeface="+mn-lt"/>
              </a:rPr>
              <a:t>Danh mục phụ kiện phần cứng nội thất đang phục hồi khi các nhà máy tiếp tục sản xuất trong bối cảnh đại dịch đã được kiểm soát. Các hạng mục như chân bàn, tay nắm cửa, bản lề đều có sự tăng trưởng. Các danh mục mới như phần cứng chức năng, phần cứng tủ quần áo và phần cứng nhà bếp đã được thêm vào trong năm tài chính hiện tại.</a:t>
            </a:r>
            <a:endParaRPr lang="en-US" altLang="zh-CN" sz="1200" dirty="0">
              <a:latin typeface="+mn-lt"/>
              <a:ea typeface="阿里巴巴普惠体" panose="00020600040101010101" pitchFamily="18" charset="-122"/>
              <a:cs typeface="阿里巴巴普惠体" panose="00020600040101010101" pitchFamily="18" charset="-122"/>
            </a:endParaRPr>
          </a:p>
        </p:txBody>
      </p:sp>
      <p:sp>
        <p:nvSpPr>
          <p:cNvPr id="8" name="图形-mask">
            <a:extLst>
              <a:ext uri="{FF2B5EF4-FFF2-40B4-BE49-F238E27FC236}">
                <a16:creationId xmlns:a16="http://schemas.microsoft.com/office/drawing/2014/main" id="{1FB75D1D-8679-7998-B9F7-4E3C9C44ED7A}"/>
              </a:ext>
            </a:extLst>
          </p:cNvPr>
          <p:cNvSpPr>
            <a:spLocks/>
          </p:cNvSpPr>
          <p:nvPr/>
        </p:nvSpPr>
        <p:spPr>
          <a:xfrm>
            <a:off x="8616887" y="1509693"/>
            <a:ext cx="2898044" cy="4602348"/>
          </a:xfrm>
          <a:prstGeom prst="roundRect">
            <a:avLst>
              <a:gd name="adj" fmla="val 4125"/>
            </a:avLst>
          </a:prstGeom>
          <a:solidFill>
            <a:schemeClr val="bg1">
              <a:lumMod val="85000"/>
            </a:schemeClr>
          </a:solidFill>
          <a:ln w="12700" cap="flat">
            <a:noFill/>
            <a:miter lim="400000"/>
          </a:ln>
          <a:effectLst/>
          <a:sp3d/>
        </p:spPr>
        <p:txBody>
          <a:bodyPr rot="0" spcFirstLastPara="1" vertOverflow="overflow" horzOverflow="overflow" vert="horz" wrap="square" lIns="25400" tIns="25400" rIns="25400" bIns="25400" numCol="1" spcCol="38100" rtlCol="0" anchor="ctr">
            <a:noAutofit/>
          </a:bodyPr>
          <a:lstStyle/>
          <a:p>
            <a:pPr marL="0" marR="0" lvl="0" indent="0" algn="ctr" defTabSz="41275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阿里巴巴普惠体 2.0 55 Regular" panose="00020600040101010101" pitchFamily="18" charset="-122"/>
              <a:sym typeface="阿里巴巴普惠体 2.0 65 Medium" panose="00020600040101010101" pitchFamily="18" charset="-122"/>
            </a:endParaRPr>
          </a:p>
        </p:txBody>
      </p:sp>
      <p:sp>
        <p:nvSpPr>
          <p:cNvPr id="10" name="新品牌引导消费新趋势">
            <a:extLst>
              <a:ext uri="{FF2B5EF4-FFF2-40B4-BE49-F238E27FC236}">
                <a16:creationId xmlns:a16="http://schemas.microsoft.com/office/drawing/2014/main" id="{FBC6F6AA-3315-9755-832B-CBEE2944C8F5}"/>
              </a:ext>
            </a:extLst>
          </p:cNvPr>
          <p:cNvSpPr txBox="1"/>
          <p:nvPr/>
        </p:nvSpPr>
        <p:spPr>
          <a:xfrm>
            <a:off x="1184304" y="777281"/>
            <a:ext cx="7031538" cy="78585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368" tIns="23368" rIns="23368" bIns="23368">
            <a:spAutoFit/>
          </a:bodyPr>
          <a:lstStyle/>
          <a:p>
            <a:r>
              <a:rPr lang="vi-VN" sz="1600" dirty="0"/>
              <a:t>Ngành nội thất được chia thành sáu danh mục phụ: </a:t>
            </a:r>
            <a:r>
              <a:rPr lang="vi-VN" sz="1600" dirty="0">
                <a:solidFill>
                  <a:srgbClr val="FF0000"/>
                </a:solidFill>
              </a:rPr>
              <a:t>nội thất gia đình, nội thất thương mại, phụ kiện nội thất, phần cứng nội thất, đồ gỗ ngoài trời và nội thất trẻ em.</a:t>
            </a:r>
            <a:endParaRPr lang="zh-CN" altLang="en-US" sz="1600" dirty="0">
              <a:solidFill>
                <a:schemeClr val="bg2">
                  <a:lumMod val="50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lt"/>
            </a:endParaRPr>
          </a:p>
        </p:txBody>
      </p:sp>
      <p:pic>
        <p:nvPicPr>
          <p:cNvPr id="13" name="图形 12">
            <a:extLst>
              <a:ext uri="{FF2B5EF4-FFF2-40B4-BE49-F238E27FC236}">
                <a16:creationId xmlns:a16="http://schemas.microsoft.com/office/drawing/2014/main" id="{FB410604-6A55-3205-1E6A-282EF14A8E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971" y="1091581"/>
            <a:ext cx="243069" cy="243069"/>
          </a:xfrm>
          <a:prstGeom prst="rect">
            <a:avLst/>
          </a:prstGeom>
        </p:spPr>
      </p:pic>
      <p:sp>
        <p:nvSpPr>
          <p:cNvPr id="14" name="文本占位符 2">
            <a:extLst>
              <a:ext uri="{FF2B5EF4-FFF2-40B4-BE49-F238E27FC236}">
                <a16:creationId xmlns:a16="http://schemas.microsoft.com/office/drawing/2014/main" id="{7FEDF964-C8D8-945C-4CA9-8BF105F309CF}"/>
              </a:ext>
            </a:extLst>
          </p:cNvPr>
          <p:cNvSpPr txBox="1">
            <a:spLocks/>
          </p:cNvSpPr>
          <p:nvPr/>
        </p:nvSpPr>
        <p:spPr>
          <a:xfrm>
            <a:off x="493942" y="311240"/>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err="1">
                <a:latin typeface="+mj-ea"/>
                <a:ea typeface="+mj-ea"/>
              </a:rPr>
              <a:t>Danh</a:t>
            </a:r>
            <a:r>
              <a:rPr lang="en-US" altLang="zh-CN" dirty="0">
                <a:latin typeface="+mj-ea"/>
                <a:ea typeface="+mj-ea"/>
              </a:rPr>
              <a:t> </a:t>
            </a:r>
            <a:r>
              <a:rPr lang="en-US" altLang="zh-CN" dirty="0" err="1">
                <a:latin typeface="+mj-ea"/>
                <a:ea typeface="+mj-ea"/>
              </a:rPr>
              <a:t>Mục</a:t>
            </a:r>
            <a:r>
              <a:rPr lang="en-US" altLang="zh-CN" dirty="0">
                <a:latin typeface="+mj-ea"/>
                <a:ea typeface="+mj-ea"/>
              </a:rPr>
              <a:t> </a:t>
            </a:r>
            <a:r>
              <a:rPr lang="en-US" altLang="zh-CN" dirty="0" err="1">
                <a:latin typeface="+mj-ea"/>
                <a:ea typeface="+mj-ea"/>
              </a:rPr>
              <a:t>Ngành</a:t>
            </a:r>
            <a:r>
              <a:rPr lang="en-US" altLang="zh-CN" dirty="0">
                <a:latin typeface="+mj-ea"/>
                <a:ea typeface="+mj-ea"/>
              </a:rPr>
              <a:t> </a:t>
            </a:r>
            <a:r>
              <a:rPr lang="en-US" altLang="zh-CN" dirty="0" err="1">
                <a:latin typeface="+mj-ea"/>
                <a:ea typeface="+mj-ea"/>
              </a:rPr>
              <a:t>Hàng</a:t>
            </a:r>
            <a:endParaRPr lang="en-US" altLang="zh-CN" b="1"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sp>
        <p:nvSpPr>
          <p:cNvPr id="15" name="文本框 14">
            <a:extLst>
              <a:ext uri="{FF2B5EF4-FFF2-40B4-BE49-F238E27FC236}">
                <a16:creationId xmlns:a16="http://schemas.microsoft.com/office/drawing/2014/main" id="{48F05379-EDEA-4A1A-BBE0-630FF48FD853}"/>
              </a:ext>
            </a:extLst>
          </p:cNvPr>
          <p:cNvSpPr txBox="1"/>
          <p:nvPr/>
        </p:nvSpPr>
        <p:spPr>
          <a:xfrm>
            <a:off x="8906204" y="1701279"/>
            <a:ext cx="2297824" cy="738664"/>
          </a:xfrm>
          <a:prstGeom prst="rect">
            <a:avLst/>
          </a:prstGeom>
          <a:noFill/>
        </p:spPr>
        <p:txBody>
          <a:bodyPr wrap="square" rtlCol="0">
            <a:spAutoFit/>
          </a:bodyPr>
          <a:lstStyle/>
          <a:p>
            <a:pPr algn="ctr"/>
            <a:r>
              <a:rPr lang="en-US" altLang="zh-CN" sz="1400" dirty="0" err="1">
                <a:ea typeface="阿里巴巴普惠体" panose="00020600040101010101" pitchFamily="18" charset="-122"/>
                <a:cs typeface="阿里巴巴普惠体" panose="00020600040101010101" pitchFamily="18" charset="-122"/>
              </a:rPr>
              <a:t>Tỉ</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lệ</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người</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mua</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đối</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với</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các</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danh</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mục</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ngành</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hàng</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nội</a:t>
            </a:r>
            <a:r>
              <a:rPr lang="en-US" altLang="zh-CN" sz="1400" dirty="0">
                <a:ea typeface="阿里巴巴普惠体" panose="00020600040101010101" pitchFamily="18" charset="-122"/>
                <a:cs typeface="阿里巴巴普惠体" panose="00020600040101010101" pitchFamily="18" charset="-122"/>
              </a:rPr>
              <a:t> </a:t>
            </a:r>
            <a:r>
              <a:rPr lang="en-US" altLang="zh-CN" sz="1400" dirty="0" err="1">
                <a:ea typeface="阿里巴巴普惠体" panose="00020600040101010101" pitchFamily="18" charset="-122"/>
                <a:cs typeface="阿里巴巴普惠体" panose="00020600040101010101" pitchFamily="18" charset="-122"/>
              </a:rPr>
              <a:t>thất</a:t>
            </a:r>
            <a:endParaRPr lang="zh-CN" altLang="en-US" sz="1050" dirty="0">
              <a:ea typeface="阿里巴巴普惠体" panose="00020600040101010101" pitchFamily="18" charset="-122"/>
              <a:cs typeface="阿里巴巴普惠体" panose="00020600040101010101" pitchFamily="18" charset="-122"/>
            </a:endParaRPr>
          </a:p>
        </p:txBody>
      </p:sp>
      <p:graphicFrame>
        <p:nvGraphicFramePr>
          <p:cNvPr id="16" name="图表 15">
            <a:extLst>
              <a:ext uri="{FF2B5EF4-FFF2-40B4-BE49-F238E27FC236}">
                <a16:creationId xmlns:a16="http://schemas.microsoft.com/office/drawing/2014/main" id="{585304BB-8A8F-48AB-8231-353BF3C98411}"/>
              </a:ext>
            </a:extLst>
          </p:cNvPr>
          <p:cNvGraphicFramePr>
            <a:graphicFrameLocks/>
          </p:cNvGraphicFramePr>
          <p:nvPr>
            <p:extLst>
              <p:ext uri="{D42A27DB-BD31-4B8C-83A1-F6EECF244321}">
                <p14:modId xmlns:p14="http://schemas.microsoft.com/office/powerpoint/2010/main" val="333375896"/>
              </p:ext>
            </p:extLst>
          </p:nvPr>
        </p:nvGraphicFramePr>
        <p:xfrm>
          <a:off x="8616885" y="2647035"/>
          <a:ext cx="2898045" cy="28925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31427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AD0AC56-D920-4873-8F06-E541C51D3E40}"/>
              </a:ext>
            </a:extLst>
          </p:cNvPr>
          <p:cNvSpPr/>
          <p:nvPr/>
        </p:nvSpPr>
        <p:spPr>
          <a:xfrm>
            <a:off x="263956" y="3129775"/>
            <a:ext cx="7764528" cy="3351361"/>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ea"/>
              <a:sym typeface="+mn-lt"/>
            </a:endParaRPr>
          </a:p>
        </p:txBody>
      </p:sp>
      <p:sp>
        <p:nvSpPr>
          <p:cNvPr id="5" name="矩形 4">
            <a:extLst>
              <a:ext uri="{FF2B5EF4-FFF2-40B4-BE49-F238E27FC236}">
                <a16:creationId xmlns:a16="http://schemas.microsoft.com/office/drawing/2014/main" id="{F76C199E-046D-410D-912D-2CC148283458}"/>
              </a:ext>
            </a:extLst>
          </p:cNvPr>
          <p:cNvSpPr/>
          <p:nvPr/>
        </p:nvSpPr>
        <p:spPr>
          <a:xfrm>
            <a:off x="8117522" y="905135"/>
            <a:ext cx="3810522" cy="5576002"/>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ea"/>
              <a:sym typeface="+mn-lt"/>
            </a:endParaRPr>
          </a:p>
        </p:txBody>
      </p:sp>
      <p:sp>
        <p:nvSpPr>
          <p:cNvPr id="6" name="文本框 5">
            <a:extLst>
              <a:ext uri="{FF2B5EF4-FFF2-40B4-BE49-F238E27FC236}">
                <a16:creationId xmlns:a16="http://schemas.microsoft.com/office/drawing/2014/main" id="{C8E90FAD-FB4F-4B95-AEA0-B9A3E0F62F1A}"/>
              </a:ext>
            </a:extLst>
          </p:cNvPr>
          <p:cNvSpPr txBox="1"/>
          <p:nvPr/>
        </p:nvSpPr>
        <p:spPr>
          <a:xfrm>
            <a:off x="8117522" y="1040866"/>
            <a:ext cx="3291665" cy="307777"/>
          </a:xfrm>
          <a:prstGeom prst="rect">
            <a:avLst/>
          </a:prstGeom>
          <a:noFill/>
        </p:spPr>
        <p:txBody>
          <a:bodyPr wrap="square" rtlCol="0">
            <a:spAutoFit/>
          </a:bodyPr>
          <a:lstStyle/>
          <a:p>
            <a:pPr lvl="0">
              <a:defRPr/>
            </a:pP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gia</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mua</a:t>
            </a:r>
            <a:r>
              <a:rPr lang="en-US" altLang="zh-CN"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nhiều</a:t>
            </a:r>
            <a:r>
              <a:rPr lang="en-US" altLang="zh-CN"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nhất</a:t>
            </a:r>
            <a:endParaRPr lang="zh-CN" altLang="en-US"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文本框 6">
            <a:extLst>
              <a:ext uri="{FF2B5EF4-FFF2-40B4-BE49-F238E27FC236}">
                <a16:creationId xmlns:a16="http://schemas.microsoft.com/office/drawing/2014/main" id="{F2103C7F-CA0B-49DA-A68B-FED6AC1C065C}"/>
              </a:ext>
            </a:extLst>
          </p:cNvPr>
          <p:cNvSpPr txBox="1"/>
          <p:nvPr/>
        </p:nvSpPr>
        <p:spPr>
          <a:xfrm>
            <a:off x="487381" y="3192636"/>
            <a:ext cx="3291665" cy="307777"/>
          </a:xfrm>
          <a:prstGeom prst="rect">
            <a:avLst/>
          </a:prstGeom>
          <a:noFill/>
        </p:spPr>
        <p:txBody>
          <a:bodyPr wrap="square" rtlCol="0">
            <a:spAutoFit/>
          </a:bodyPr>
          <a:lstStyle/>
          <a:p>
            <a:pPr lvl="0">
              <a:defRPr/>
            </a:pP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Nhóm</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danh</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mục</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cấp</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3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phổ</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biến</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endParaRPr kumimoji="0" lang="zh-CN" altLang="en-US" sz="1400" b="1" i="0" u="none" strike="noStrike" kern="1200" cap="none" spc="0" normalizeH="0" baseline="0" noProof="0" dirty="0">
              <a:ln>
                <a:noFill/>
              </a:ln>
              <a:solidFill>
                <a:schemeClr val="accent2"/>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8464AA13-0646-456B-B286-18CD4310F853}"/>
              </a:ext>
            </a:extLst>
          </p:cNvPr>
          <p:cNvSpPr txBox="1"/>
          <p:nvPr/>
        </p:nvSpPr>
        <p:spPr>
          <a:xfrm>
            <a:off x="240409" y="290219"/>
            <a:ext cx="8865586" cy="461665"/>
          </a:xfrm>
          <a:prstGeom prst="rect">
            <a:avLst/>
          </a:prstGeom>
          <a:noFill/>
        </p:spPr>
        <p:txBody>
          <a:bodyPr wrap="square" rtlCol="0" anchor="ctr">
            <a:spAutoFit/>
          </a:bodyPr>
          <a:lstStyle/>
          <a:p>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Phân</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tích</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danh</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mục</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chủ</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chốt</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Nội</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thất</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gia</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đình</a:t>
            </a:r>
            <a:endPar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sp>
        <p:nvSpPr>
          <p:cNvPr id="9" name="矩形 8">
            <a:extLst>
              <a:ext uri="{FF2B5EF4-FFF2-40B4-BE49-F238E27FC236}">
                <a16:creationId xmlns:a16="http://schemas.microsoft.com/office/drawing/2014/main" id="{7A6FAADB-D443-4C3D-B0F8-6474C3492D2D}"/>
              </a:ext>
            </a:extLst>
          </p:cNvPr>
          <p:cNvSpPr/>
          <p:nvPr/>
        </p:nvSpPr>
        <p:spPr>
          <a:xfrm>
            <a:off x="263953" y="918866"/>
            <a:ext cx="7764527" cy="2164481"/>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a:cs typeface="+mn-ea"/>
              <a:sym typeface="+mn-lt"/>
            </a:endParaRPr>
          </a:p>
        </p:txBody>
      </p:sp>
      <p:pic>
        <p:nvPicPr>
          <p:cNvPr id="10" name="图片 9">
            <a:extLst>
              <a:ext uri="{FF2B5EF4-FFF2-40B4-BE49-F238E27FC236}">
                <a16:creationId xmlns:a16="http://schemas.microsoft.com/office/drawing/2014/main" id="{AE322F2F-9454-46CA-8055-87DC43FE1F02}"/>
              </a:ext>
            </a:extLst>
          </p:cNvPr>
          <p:cNvPicPr>
            <a:picLocks noChangeAspect="1"/>
          </p:cNvPicPr>
          <p:nvPr/>
        </p:nvPicPr>
        <p:blipFill>
          <a:blip r:embed="rId2"/>
          <a:stretch>
            <a:fillRect/>
          </a:stretch>
        </p:blipFill>
        <p:spPr>
          <a:xfrm>
            <a:off x="2758730" y="1014147"/>
            <a:ext cx="5207266" cy="1973920"/>
          </a:xfrm>
          <a:prstGeom prst="rect">
            <a:avLst/>
          </a:prstGeom>
        </p:spPr>
      </p:pic>
      <p:pic>
        <p:nvPicPr>
          <p:cNvPr id="11" name="图片 10">
            <a:extLst>
              <a:ext uri="{FF2B5EF4-FFF2-40B4-BE49-F238E27FC236}">
                <a16:creationId xmlns:a16="http://schemas.microsoft.com/office/drawing/2014/main" id="{0BCAB613-4278-400A-A6E5-DF41D39E3609}"/>
              </a:ext>
            </a:extLst>
          </p:cNvPr>
          <p:cNvPicPr>
            <a:picLocks noChangeAspect="1"/>
          </p:cNvPicPr>
          <p:nvPr/>
        </p:nvPicPr>
        <p:blipFill rotWithShape="1">
          <a:blip r:embed="rId3"/>
          <a:srcRect t="6518"/>
          <a:stretch/>
        </p:blipFill>
        <p:spPr>
          <a:xfrm>
            <a:off x="8332613" y="1691638"/>
            <a:ext cx="2104196" cy="3574800"/>
          </a:xfrm>
          <a:prstGeom prst="rect">
            <a:avLst/>
          </a:prstGeom>
        </p:spPr>
      </p:pic>
      <p:pic>
        <p:nvPicPr>
          <p:cNvPr id="12" name="图片 11">
            <a:extLst>
              <a:ext uri="{FF2B5EF4-FFF2-40B4-BE49-F238E27FC236}">
                <a16:creationId xmlns:a16="http://schemas.microsoft.com/office/drawing/2014/main" id="{841690F6-E060-4C50-8148-9891D0355CEB}"/>
              </a:ext>
            </a:extLst>
          </p:cNvPr>
          <p:cNvPicPr>
            <a:picLocks noChangeAspect="1"/>
          </p:cNvPicPr>
          <p:nvPr/>
        </p:nvPicPr>
        <p:blipFill>
          <a:blip r:embed="rId4"/>
          <a:stretch>
            <a:fillRect/>
          </a:stretch>
        </p:blipFill>
        <p:spPr>
          <a:xfrm>
            <a:off x="10436209" y="1691640"/>
            <a:ext cx="1125218" cy="3573781"/>
          </a:xfrm>
          <a:prstGeom prst="rect">
            <a:avLst/>
          </a:prstGeom>
        </p:spPr>
      </p:pic>
      <p:pic>
        <p:nvPicPr>
          <p:cNvPr id="13" name="图片 12">
            <a:extLst>
              <a:ext uri="{FF2B5EF4-FFF2-40B4-BE49-F238E27FC236}">
                <a16:creationId xmlns:a16="http://schemas.microsoft.com/office/drawing/2014/main" id="{8AE10111-AA9C-4CE2-B4B3-95DCCBABA476}"/>
              </a:ext>
            </a:extLst>
          </p:cNvPr>
          <p:cNvPicPr>
            <a:picLocks noChangeAspect="1"/>
          </p:cNvPicPr>
          <p:nvPr/>
        </p:nvPicPr>
        <p:blipFill>
          <a:blip r:embed="rId5"/>
          <a:stretch>
            <a:fillRect/>
          </a:stretch>
        </p:blipFill>
        <p:spPr>
          <a:xfrm>
            <a:off x="367682" y="3500413"/>
            <a:ext cx="7557071" cy="1346899"/>
          </a:xfrm>
          <a:prstGeom prst="rect">
            <a:avLst/>
          </a:prstGeom>
        </p:spPr>
      </p:pic>
      <p:pic>
        <p:nvPicPr>
          <p:cNvPr id="14" name="图片 13">
            <a:extLst>
              <a:ext uri="{FF2B5EF4-FFF2-40B4-BE49-F238E27FC236}">
                <a16:creationId xmlns:a16="http://schemas.microsoft.com/office/drawing/2014/main" id="{B50AD2EE-1672-4ED7-99EA-5110054A7B3A}"/>
              </a:ext>
            </a:extLst>
          </p:cNvPr>
          <p:cNvPicPr>
            <a:picLocks noChangeAspect="1"/>
          </p:cNvPicPr>
          <p:nvPr/>
        </p:nvPicPr>
        <p:blipFill>
          <a:blip r:embed="rId6"/>
          <a:stretch>
            <a:fillRect/>
          </a:stretch>
        </p:blipFill>
        <p:spPr>
          <a:xfrm>
            <a:off x="367683" y="4907471"/>
            <a:ext cx="5057758" cy="1400770"/>
          </a:xfrm>
          <a:prstGeom prst="rect">
            <a:avLst/>
          </a:prstGeom>
        </p:spPr>
      </p:pic>
      <p:pic>
        <p:nvPicPr>
          <p:cNvPr id="15" name="图片 14">
            <a:extLst>
              <a:ext uri="{FF2B5EF4-FFF2-40B4-BE49-F238E27FC236}">
                <a16:creationId xmlns:a16="http://schemas.microsoft.com/office/drawing/2014/main" id="{0E93D328-C8B3-46F0-857C-946777713101}"/>
              </a:ext>
            </a:extLst>
          </p:cNvPr>
          <p:cNvPicPr>
            <a:picLocks noChangeAspect="1"/>
          </p:cNvPicPr>
          <p:nvPr/>
        </p:nvPicPr>
        <p:blipFill>
          <a:blip r:embed="rId7"/>
          <a:stretch>
            <a:fillRect/>
          </a:stretch>
        </p:blipFill>
        <p:spPr>
          <a:xfrm>
            <a:off x="5424316" y="4907471"/>
            <a:ext cx="2500437" cy="1346899"/>
          </a:xfrm>
          <a:prstGeom prst="rect">
            <a:avLst/>
          </a:prstGeom>
        </p:spPr>
      </p:pic>
      <p:sp>
        <p:nvSpPr>
          <p:cNvPr id="16" name="矩形 15">
            <a:extLst>
              <a:ext uri="{FF2B5EF4-FFF2-40B4-BE49-F238E27FC236}">
                <a16:creationId xmlns:a16="http://schemas.microsoft.com/office/drawing/2014/main" id="{4FB30A9E-5B35-41C3-AAE6-E716BD57F98C}"/>
              </a:ext>
            </a:extLst>
          </p:cNvPr>
          <p:cNvSpPr/>
          <p:nvPr/>
        </p:nvSpPr>
        <p:spPr>
          <a:xfrm>
            <a:off x="240410" y="1155893"/>
            <a:ext cx="2597384" cy="1384995"/>
          </a:xfrm>
          <a:prstGeom prst="rect">
            <a:avLst/>
          </a:prstGeom>
        </p:spPr>
        <p:txBody>
          <a:bodyPr wrap="square">
            <a:spAutoFit/>
          </a:bodyPr>
          <a:lstStyle/>
          <a:p>
            <a:pPr lvl="0">
              <a:defRPr/>
            </a:pPr>
            <a:r>
              <a:rPr lang="vi-VN" sz="1400" dirty="0"/>
              <a:t>Chỉ số người mua đồ nội thất gia đình tăng </a:t>
            </a:r>
            <a:r>
              <a:rPr lang="vi-VN" sz="1400" dirty="0">
                <a:solidFill>
                  <a:srgbClr val="FF0000"/>
                </a:solidFill>
              </a:rPr>
              <a:t>43,29% YoY </a:t>
            </a:r>
            <a:r>
              <a:rPr lang="vi-VN" sz="1400" dirty="0"/>
              <a:t>(tính chung cho nhóm hàng cấp 2); các danh mục cốt lõi có lượng truy cập cao nhất là ghế sofa, giường, bàn ghế ăn và đệm.</a:t>
            </a:r>
            <a:endParaRPr lang="en-US" altLang="zh-CN" sz="1200"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7" name="文本框 16">
            <a:extLst>
              <a:ext uri="{FF2B5EF4-FFF2-40B4-BE49-F238E27FC236}">
                <a16:creationId xmlns:a16="http://schemas.microsoft.com/office/drawing/2014/main" id="{EEE59A0F-7FA0-4833-AC06-02EE3D0335CE}"/>
              </a:ext>
            </a:extLst>
          </p:cNvPr>
          <p:cNvSpPr txBox="1"/>
          <p:nvPr/>
        </p:nvSpPr>
        <p:spPr>
          <a:xfrm>
            <a:off x="8277314" y="5311423"/>
            <a:ext cx="3739767" cy="1546577"/>
          </a:xfrm>
          <a:prstGeom prst="rect">
            <a:avLst/>
          </a:prstGeom>
          <a:noFill/>
        </p:spPr>
        <p:txBody>
          <a:bodyPr wrap="square" rtlCol="0">
            <a:spAutoFit/>
          </a:bodyPr>
          <a:lstStyle/>
          <a:p>
            <a:pPr latinLnBrk="1"/>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chủ</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chốt</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Các</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Bắc</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có</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sức</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mua</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ổn</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định</a:t>
            </a:r>
            <a:endPar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latinLnBrk="1"/>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khác</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Châu</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Âu</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p>
          <a:p>
            <a:pPr latinLnBrk="1"/>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cho</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thấy</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dấu</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hiệu</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phục</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hồi</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p>
          <a:p>
            <a:pPr latinLnBrk="1"/>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Brazil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cũng</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cho</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thấy</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sức</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mua</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đáng</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chú</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ý</a:t>
            </a:r>
            <a:endPar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b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br>
            <a:endParaRPr kumimoji="0" lang="zh-CN" altLang="en-US" sz="1050" b="0" i="0" u="none" strike="noStrike" kern="1200" cap="none" spc="0" normalizeH="0" baseline="0" noProof="0" dirty="0">
              <a:ln>
                <a:noFill/>
              </a:ln>
              <a:solidFill>
                <a:prstClr val="black"/>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8" name="文本框 17">
            <a:extLst>
              <a:ext uri="{FF2B5EF4-FFF2-40B4-BE49-F238E27FC236}">
                <a16:creationId xmlns:a16="http://schemas.microsoft.com/office/drawing/2014/main" id="{FBC09957-6D87-4391-B728-80AB1B3116B7}"/>
              </a:ext>
            </a:extLst>
          </p:cNvPr>
          <p:cNvSpPr txBox="1"/>
          <p:nvPr/>
        </p:nvSpPr>
        <p:spPr>
          <a:xfrm>
            <a:off x="960807" y="3603775"/>
            <a:ext cx="1501465"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p>
          <a:p>
            <a:r>
              <a:rPr lang="en-US" altLang="zh-CN" sz="1400" dirty="0" err="1"/>
              <a:t>phòng</a:t>
            </a:r>
            <a:r>
              <a:rPr lang="en-US" altLang="zh-CN" sz="1400" dirty="0"/>
              <a:t> </a:t>
            </a:r>
            <a:r>
              <a:rPr lang="en-US" altLang="zh-CN" sz="1400" dirty="0" err="1"/>
              <a:t>khách</a:t>
            </a:r>
            <a:endParaRPr lang="zh-CN" altLang="en-US" sz="1400" dirty="0"/>
          </a:p>
        </p:txBody>
      </p:sp>
      <p:sp>
        <p:nvSpPr>
          <p:cNvPr id="19" name="文本框 18">
            <a:extLst>
              <a:ext uri="{FF2B5EF4-FFF2-40B4-BE49-F238E27FC236}">
                <a16:creationId xmlns:a16="http://schemas.microsoft.com/office/drawing/2014/main" id="{57F91984-959B-4611-B592-F03F35AFB3C6}"/>
              </a:ext>
            </a:extLst>
          </p:cNvPr>
          <p:cNvSpPr txBox="1"/>
          <p:nvPr/>
        </p:nvSpPr>
        <p:spPr>
          <a:xfrm>
            <a:off x="867292" y="4499543"/>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0" name="文本框 19">
            <a:extLst>
              <a:ext uri="{FF2B5EF4-FFF2-40B4-BE49-F238E27FC236}">
                <a16:creationId xmlns:a16="http://schemas.microsoft.com/office/drawing/2014/main" id="{50CE1ED0-16BB-4342-AED2-5F7735A68FF2}"/>
              </a:ext>
            </a:extLst>
          </p:cNvPr>
          <p:cNvSpPr txBox="1"/>
          <p:nvPr/>
        </p:nvSpPr>
        <p:spPr>
          <a:xfrm>
            <a:off x="852195" y="4128067"/>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1" name="文本框 20">
            <a:extLst>
              <a:ext uri="{FF2B5EF4-FFF2-40B4-BE49-F238E27FC236}">
                <a16:creationId xmlns:a16="http://schemas.microsoft.com/office/drawing/2014/main" id="{5BF9E7E2-5A0B-49F3-8DE3-6860B66588E0}"/>
              </a:ext>
            </a:extLst>
          </p:cNvPr>
          <p:cNvSpPr txBox="1"/>
          <p:nvPr/>
        </p:nvSpPr>
        <p:spPr>
          <a:xfrm>
            <a:off x="3374005" y="4494292"/>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2" name="文本框 21">
            <a:extLst>
              <a:ext uri="{FF2B5EF4-FFF2-40B4-BE49-F238E27FC236}">
                <a16:creationId xmlns:a16="http://schemas.microsoft.com/office/drawing/2014/main" id="{F0F4BB6F-CB7B-45C6-BD7A-3BD36F1B976D}"/>
              </a:ext>
            </a:extLst>
          </p:cNvPr>
          <p:cNvSpPr txBox="1"/>
          <p:nvPr/>
        </p:nvSpPr>
        <p:spPr>
          <a:xfrm>
            <a:off x="3358908" y="4122816"/>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3" name="文本框 22">
            <a:extLst>
              <a:ext uri="{FF2B5EF4-FFF2-40B4-BE49-F238E27FC236}">
                <a16:creationId xmlns:a16="http://schemas.microsoft.com/office/drawing/2014/main" id="{C373218F-5363-4B6B-AECE-538B9D505B1B}"/>
              </a:ext>
            </a:extLst>
          </p:cNvPr>
          <p:cNvSpPr txBox="1"/>
          <p:nvPr/>
        </p:nvSpPr>
        <p:spPr>
          <a:xfrm>
            <a:off x="5922749" y="4499552"/>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4" name="文本框 23">
            <a:extLst>
              <a:ext uri="{FF2B5EF4-FFF2-40B4-BE49-F238E27FC236}">
                <a16:creationId xmlns:a16="http://schemas.microsoft.com/office/drawing/2014/main" id="{16ABA7B8-0C3B-4F1A-B81B-0D1CA2F9F251}"/>
              </a:ext>
            </a:extLst>
          </p:cNvPr>
          <p:cNvSpPr txBox="1"/>
          <p:nvPr/>
        </p:nvSpPr>
        <p:spPr>
          <a:xfrm>
            <a:off x="5907652" y="4128076"/>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5" name="文本框 24">
            <a:extLst>
              <a:ext uri="{FF2B5EF4-FFF2-40B4-BE49-F238E27FC236}">
                <a16:creationId xmlns:a16="http://schemas.microsoft.com/office/drawing/2014/main" id="{7774C63E-9311-4AC3-808F-4A05694C0F9A}"/>
              </a:ext>
            </a:extLst>
          </p:cNvPr>
          <p:cNvSpPr txBox="1"/>
          <p:nvPr/>
        </p:nvSpPr>
        <p:spPr>
          <a:xfrm>
            <a:off x="5938519" y="5902675"/>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6" name="文本框 25">
            <a:extLst>
              <a:ext uri="{FF2B5EF4-FFF2-40B4-BE49-F238E27FC236}">
                <a16:creationId xmlns:a16="http://schemas.microsoft.com/office/drawing/2014/main" id="{D06443B6-36C0-4ABF-B670-C071C8EEDC94}"/>
              </a:ext>
            </a:extLst>
          </p:cNvPr>
          <p:cNvSpPr txBox="1"/>
          <p:nvPr/>
        </p:nvSpPr>
        <p:spPr>
          <a:xfrm>
            <a:off x="5923422" y="5531199"/>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7" name="文本框 26">
            <a:extLst>
              <a:ext uri="{FF2B5EF4-FFF2-40B4-BE49-F238E27FC236}">
                <a16:creationId xmlns:a16="http://schemas.microsoft.com/office/drawing/2014/main" id="{FAD6EF59-A26F-4A5D-AD25-B76705AEFF1D}"/>
              </a:ext>
            </a:extLst>
          </p:cNvPr>
          <p:cNvSpPr txBox="1"/>
          <p:nvPr/>
        </p:nvSpPr>
        <p:spPr>
          <a:xfrm>
            <a:off x="3389765" y="5907931"/>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8" name="文本框 27">
            <a:extLst>
              <a:ext uri="{FF2B5EF4-FFF2-40B4-BE49-F238E27FC236}">
                <a16:creationId xmlns:a16="http://schemas.microsoft.com/office/drawing/2014/main" id="{0CBA1D89-A5C3-43B2-9A39-83E6446AAF1F}"/>
              </a:ext>
            </a:extLst>
          </p:cNvPr>
          <p:cNvSpPr txBox="1"/>
          <p:nvPr/>
        </p:nvSpPr>
        <p:spPr>
          <a:xfrm>
            <a:off x="3374668" y="5536455"/>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9" name="文本框 28">
            <a:extLst>
              <a:ext uri="{FF2B5EF4-FFF2-40B4-BE49-F238E27FC236}">
                <a16:creationId xmlns:a16="http://schemas.microsoft.com/office/drawing/2014/main" id="{D068BA58-33BA-4F70-BA71-7866567D0828}"/>
              </a:ext>
            </a:extLst>
          </p:cNvPr>
          <p:cNvSpPr txBox="1"/>
          <p:nvPr/>
        </p:nvSpPr>
        <p:spPr>
          <a:xfrm>
            <a:off x="851520" y="5923700"/>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30" name="文本框 29">
            <a:extLst>
              <a:ext uri="{FF2B5EF4-FFF2-40B4-BE49-F238E27FC236}">
                <a16:creationId xmlns:a16="http://schemas.microsoft.com/office/drawing/2014/main" id="{FF6991AE-9147-4EDA-98C6-56FD225943DF}"/>
              </a:ext>
            </a:extLst>
          </p:cNvPr>
          <p:cNvSpPr txBox="1"/>
          <p:nvPr/>
        </p:nvSpPr>
        <p:spPr>
          <a:xfrm>
            <a:off x="836423" y="5552224"/>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1" name="文本框 30">
            <a:extLst>
              <a:ext uri="{FF2B5EF4-FFF2-40B4-BE49-F238E27FC236}">
                <a16:creationId xmlns:a16="http://schemas.microsoft.com/office/drawing/2014/main" id="{05321387-8F0A-4C4A-BFAD-EA65FD14849E}"/>
              </a:ext>
            </a:extLst>
          </p:cNvPr>
          <p:cNvSpPr txBox="1"/>
          <p:nvPr/>
        </p:nvSpPr>
        <p:spPr>
          <a:xfrm>
            <a:off x="3467780" y="3717162"/>
            <a:ext cx="1787394"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p>
          <a:p>
            <a:r>
              <a:rPr lang="en-US" altLang="zh-CN" sz="1400" dirty="0" err="1"/>
              <a:t>phòng</a:t>
            </a:r>
            <a:r>
              <a:rPr lang="en-US" altLang="zh-CN" sz="1400" dirty="0"/>
              <a:t> </a:t>
            </a:r>
            <a:r>
              <a:rPr lang="en-US" altLang="zh-CN" sz="1400" dirty="0" err="1"/>
              <a:t>ngủ</a:t>
            </a:r>
            <a:endParaRPr lang="zh-CN" altLang="en-US" sz="1400" dirty="0"/>
          </a:p>
        </p:txBody>
      </p:sp>
      <p:sp>
        <p:nvSpPr>
          <p:cNvPr id="32" name="文本框 31">
            <a:extLst>
              <a:ext uri="{FF2B5EF4-FFF2-40B4-BE49-F238E27FC236}">
                <a16:creationId xmlns:a16="http://schemas.microsoft.com/office/drawing/2014/main" id="{4924FB19-05A8-40FC-8D64-A574B1480B06}"/>
              </a:ext>
            </a:extLst>
          </p:cNvPr>
          <p:cNvSpPr txBox="1"/>
          <p:nvPr/>
        </p:nvSpPr>
        <p:spPr>
          <a:xfrm>
            <a:off x="5989580" y="3599596"/>
            <a:ext cx="1787394"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p>
          <a:p>
            <a:r>
              <a:rPr lang="en-US" altLang="zh-CN" sz="1400" dirty="0" err="1"/>
              <a:t>phòng</a:t>
            </a:r>
            <a:r>
              <a:rPr lang="en-US" altLang="zh-CN" sz="1400" dirty="0"/>
              <a:t> </a:t>
            </a:r>
            <a:r>
              <a:rPr lang="en-US" altLang="zh-CN" sz="1400" dirty="0" err="1"/>
              <a:t>ăn</a:t>
            </a:r>
            <a:endParaRPr lang="zh-CN" altLang="en-US" sz="1400" dirty="0"/>
          </a:p>
        </p:txBody>
      </p:sp>
      <p:sp>
        <p:nvSpPr>
          <p:cNvPr id="33" name="文本框 32">
            <a:extLst>
              <a:ext uri="{FF2B5EF4-FFF2-40B4-BE49-F238E27FC236}">
                <a16:creationId xmlns:a16="http://schemas.microsoft.com/office/drawing/2014/main" id="{2A463A36-4300-47D4-B11D-C9914B8AEC36}"/>
              </a:ext>
            </a:extLst>
          </p:cNvPr>
          <p:cNvSpPr txBox="1"/>
          <p:nvPr/>
        </p:nvSpPr>
        <p:spPr>
          <a:xfrm>
            <a:off x="960807" y="5150654"/>
            <a:ext cx="1501465" cy="307777"/>
          </a:xfrm>
          <a:prstGeom prst="rect">
            <a:avLst/>
          </a:prstGeom>
          <a:solidFill>
            <a:srgbClr val="E6E6E6"/>
          </a:solidFill>
          <a:ln>
            <a:noFill/>
          </a:ln>
        </p:spPr>
        <p:txBody>
          <a:bodyPr wrap="square" rtlCol="0">
            <a:spAutoFit/>
          </a:bodyPr>
          <a:lstStyle/>
          <a:p>
            <a:r>
              <a:rPr lang="en-US" altLang="zh-CN" sz="1400" dirty="0" err="1"/>
              <a:t>Thảm</a:t>
            </a:r>
            <a:endParaRPr lang="zh-CN" altLang="en-US" sz="1400" dirty="0"/>
          </a:p>
        </p:txBody>
      </p:sp>
      <p:sp>
        <p:nvSpPr>
          <p:cNvPr id="34" name="文本框 33">
            <a:extLst>
              <a:ext uri="{FF2B5EF4-FFF2-40B4-BE49-F238E27FC236}">
                <a16:creationId xmlns:a16="http://schemas.microsoft.com/office/drawing/2014/main" id="{894575E7-C280-4AE3-AF3C-6A262195A3C0}"/>
              </a:ext>
            </a:extLst>
          </p:cNvPr>
          <p:cNvSpPr txBox="1"/>
          <p:nvPr/>
        </p:nvSpPr>
        <p:spPr>
          <a:xfrm>
            <a:off x="3462373" y="5042932"/>
            <a:ext cx="1501465"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p>
          <a:p>
            <a:r>
              <a:rPr lang="en-US" altLang="zh-CN" sz="1400" dirty="0" err="1"/>
              <a:t>phòng</a:t>
            </a:r>
            <a:r>
              <a:rPr lang="en-US" altLang="zh-CN" sz="1400" dirty="0"/>
              <a:t> </a:t>
            </a:r>
            <a:r>
              <a:rPr lang="en-US" altLang="zh-CN" sz="1400" dirty="0" err="1"/>
              <a:t>làm</a:t>
            </a:r>
            <a:r>
              <a:rPr lang="en-US" altLang="zh-CN" sz="1400" dirty="0"/>
              <a:t> </a:t>
            </a:r>
            <a:r>
              <a:rPr lang="en-US" altLang="zh-CN" sz="1400" dirty="0" err="1"/>
              <a:t>việc</a:t>
            </a:r>
            <a:endParaRPr lang="zh-CN" altLang="en-US" sz="1400" dirty="0"/>
          </a:p>
        </p:txBody>
      </p:sp>
      <p:sp>
        <p:nvSpPr>
          <p:cNvPr id="35" name="文本框 34">
            <a:extLst>
              <a:ext uri="{FF2B5EF4-FFF2-40B4-BE49-F238E27FC236}">
                <a16:creationId xmlns:a16="http://schemas.microsoft.com/office/drawing/2014/main" id="{7B147884-EF08-488B-957F-2B853E747845}"/>
              </a:ext>
            </a:extLst>
          </p:cNvPr>
          <p:cNvSpPr txBox="1"/>
          <p:nvPr/>
        </p:nvSpPr>
        <p:spPr>
          <a:xfrm>
            <a:off x="6034747" y="5042823"/>
            <a:ext cx="1501465"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p>
          <a:p>
            <a:r>
              <a:rPr lang="en-US" altLang="zh-CN" sz="1400" dirty="0" err="1"/>
              <a:t>gia</a:t>
            </a:r>
            <a:r>
              <a:rPr lang="en-US" altLang="zh-CN" sz="1400" dirty="0"/>
              <a:t> </a:t>
            </a:r>
            <a:r>
              <a:rPr lang="en-US" altLang="zh-CN" sz="1400" dirty="0" err="1"/>
              <a:t>đình</a:t>
            </a:r>
            <a:r>
              <a:rPr lang="en-US" altLang="zh-CN" sz="1400" dirty="0"/>
              <a:t> </a:t>
            </a:r>
            <a:r>
              <a:rPr lang="en-US" altLang="zh-CN" sz="1400" dirty="0" err="1"/>
              <a:t>khác</a:t>
            </a:r>
            <a:endParaRPr lang="zh-CN" altLang="en-US" sz="1400" dirty="0"/>
          </a:p>
        </p:txBody>
      </p:sp>
      <p:sp>
        <p:nvSpPr>
          <p:cNvPr id="36" name="文本框 35">
            <a:extLst>
              <a:ext uri="{FF2B5EF4-FFF2-40B4-BE49-F238E27FC236}">
                <a16:creationId xmlns:a16="http://schemas.microsoft.com/office/drawing/2014/main" id="{1B8DE191-EA38-4AF2-9F8F-516F73A33F3B}"/>
              </a:ext>
            </a:extLst>
          </p:cNvPr>
          <p:cNvSpPr txBox="1"/>
          <p:nvPr/>
        </p:nvSpPr>
        <p:spPr>
          <a:xfrm>
            <a:off x="9365491" y="1736048"/>
            <a:ext cx="981676" cy="276999"/>
          </a:xfrm>
          <a:prstGeom prst="rect">
            <a:avLst/>
          </a:prstGeom>
          <a:solidFill>
            <a:srgbClr val="FCFAFA"/>
          </a:solidFill>
          <a:ln>
            <a:noFill/>
          </a:ln>
        </p:spPr>
        <p:txBody>
          <a:bodyPr wrap="square" rtlCol="0">
            <a:spAutoFit/>
          </a:bodyPr>
          <a:lstStyle/>
          <a:p>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7" name="文本框 36">
            <a:extLst>
              <a:ext uri="{FF2B5EF4-FFF2-40B4-BE49-F238E27FC236}">
                <a16:creationId xmlns:a16="http://schemas.microsoft.com/office/drawing/2014/main" id="{91485592-9B74-493A-904F-AEDFA15A85E4}"/>
              </a:ext>
            </a:extLst>
          </p:cNvPr>
          <p:cNvSpPr txBox="1"/>
          <p:nvPr/>
        </p:nvSpPr>
        <p:spPr>
          <a:xfrm>
            <a:off x="8355560" y="1736048"/>
            <a:ext cx="794840" cy="276999"/>
          </a:xfrm>
          <a:prstGeom prst="rect">
            <a:avLst/>
          </a:prstGeom>
          <a:solidFill>
            <a:srgbClr val="FBF9F9"/>
          </a:solidFill>
          <a:ln>
            <a:noFill/>
          </a:ln>
        </p:spPr>
        <p:txBody>
          <a:bodyPr wrap="square" rtlCol="0">
            <a:spAutoFit/>
          </a:bodyPr>
          <a:lstStyle/>
          <a:p>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Hạng</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8" name="文本框 37">
            <a:extLst>
              <a:ext uri="{FF2B5EF4-FFF2-40B4-BE49-F238E27FC236}">
                <a16:creationId xmlns:a16="http://schemas.microsoft.com/office/drawing/2014/main" id="{3F357897-B9F2-4F18-A3F0-92DDAD94F01C}"/>
              </a:ext>
            </a:extLst>
          </p:cNvPr>
          <p:cNvSpPr txBox="1"/>
          <p:nvPr/>
        </p:nvSpPr>
        <p:spPr>
          <a:xfrm>
            <a:off x="10528882" y="1736048"/>
            <a:ext cx="1294818" cy="276999"/>
          </a:xfrm>
          <a:prstGeom prst="rect">
            <a:avLst/>
          </a:prstGeom>
          <a:solidFill>
            <a:schemeClr val="bg1"/>
          </a:solidFill>
          <a:ln>
            <a:noFill/>
          </a:ln>
        </p:spPr>
        <p:txBody>
          <a:bodyPr wrap="square" rtlCol="0">
            <a:spAutoFit/>
          </a:bodyPr>
          <a:lstStyle/>
          <a:p>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Tỉ</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lệ</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người</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mua</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317848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2BF363D0-4B08-48AC-9890-71A52D2751B9}"/>
              </a:ext>
            </a:extLst>
          </p:cNvPr>
          <p:cNvSpPr/>
          <p:nvPr/>
        </p:nvSpPr>
        <p:spPr>
          <a:xfrm>
            <a:off x="9904883" y="1639370"/>
            <a:ext cx="1398117" cy="24914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7" name="文本框 26">
            <a:extLst>
              <a:ext uri="{FF2B5EF4-FFF2-40B4-BE49-F238E27FC236}">
                <a16:creationId xmlns:a16="http://schemas.microsoft.com/office/drawing/2014/main" id="{CC3EE8DC-5A61-4D03-8258-4CCE4324EDDC}"/>
              </a:ext>
            </a:extLst>
          </p:cNvPr>
          <p:cNvSpPr txBox="1"/>
          <p:nvPr/>
        </p:nvSpPr>
        <p:spPr>
          <a:xfrm>
            <a:off x="9939028" y="1601328"/>
            <a:ext cx="1398114" cy="307777"/>
          </a:xfrm>
          <a:prstGeom prst="rect">
            <a:avLst/>
          </a:prstGeom>
          <a:noFill/>
          <a:ln>
            <a:noFill/>
          </a:ln>
        </p:spPr>
        <p:txBody>
          <a:bodyPr wrap="square" rtlCol="0">
            <a:spAutoFit/>
          </a:bodyPr>
          <a:lstStyle/>
          <a:p>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Set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phòng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ăn</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 name="文本占位符 2">
            <a:extLst>
              <a:ext uri="{FF2B5EF4-FFF2-40B4-BE49-F238E27FC236}">
                <a16:creationId xmlns:a16="http://schemas.microsoft.com/office/drawing/2014/main" id="{3F645AAD-1A9D-ADF5-CF6F-8AF9393B797D}"/>
              </a:ext>
            </a:extLst>
          </p:cNvPr>
          <p:cNvSpPr txBox="1">
            <a:spLocks/>
          </p:cNvSpPr>
          <p:nvPr/>
        </p:nvSpPr>
        <p:spPr>
          <a:xfrm>
            <a:off x="381063" y="367416"/>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Nội</a:t>
            </a:r>
            <a:r>
              <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thất</a:t>
            </a:r>
            <a:r>
              <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gia</a:t>
            </a:r>
            <a:r>
              <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đình</a:t>
            </a:r>
            <a:endPar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endParaRPr>
          </a:p>
        </p:txBody>
      </p:sp>
      <p:sp>
        <p:nvSpPr>
          <p:cNvPr id="5" name="矩形 4">
            <a:extLst>
              <a:ext uri="{FF2B5EF4-FFF2-40B4-BE49-F238E27FC236}">
                <a16:creationId xmlns:a16="http://schemas.microsoft.com/office/drawing/2014/main" id="{32D89E70-73BE-4058-A231-AD85DE40C8D5}"/>
              </a:ext>
            </a:extLst>
          </p:cNvPr>
          <p:cNvSpPr/>
          <p:nvPr/>
        </p:nvSpPr>
        <p:spPr>
          <a:xfrm>
            <a:off x="5732268" y="1639782"/>
            <a:ext cx="1260222" cy="24994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矩形 5">
            <a:extLst>
              <a:ext uri="{FF2B5EF4-FFF2-40B4-BE49-F238E27FC236}">
                <a16:creationId xmlns:a16="http://schemas.microsoft.com/office/drawing/2014/main" id="{C1830BB1-BB9C-43E9-9600-5E4B36F81176}"/>
              </a:ext>
            </a:extLst>
          </p:cNvPr>
          <p:cNvSpPr/>
          <p:nvPr/>
        </p:nvSpPr>
        <p:spPr>
          <a:xfrm>
            <a:off x="3723377" y="1642476"/>
            <a:ext cx="1159850" cy="24603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455ADEE9-7E6D-410A-BC69-EAB56C65FE95}"/>
              </a:ext>
            </a:extLst>
          </p:cNvPr>
          <p:cNvSpPr txBox="1"/>
          <p:nvPr/>
        </p:nvSpPr>
        <p:spPr>
          <a:xfrm>
            <a:off x="3704709" y="1622880"/>
            <a:ext cx="1211870"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Giường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sofa</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9" name="文本框 8">
            <a:extLst>
              <a:ext uri="{FF2B5EF4-FFF2-40B4-BE49-F238E27FC236}">
                <a16:creationId xmlns:a16="http://schemas.microsoft.com/office/drawing/2014/main" id="{F088CE11-26DB-43E5-ABC3-2CCEF3B17E3F}"/>
              </a:ext>
            </a:extLst>
          </p:cNvPr>
          <p:cNvSpPr txBox="1"/>
          <p:nvPr/>
        </p:nvSpPr>
        <p:spPr>
          <a:xfrm>
            <a:off x="6010865" y="1601328"/>
            <a:ext cx="561051" cy="307777"/>
          </a:xfrm>
          <a:prstGeom prst="rect">
            <a:avLst/>
          </a:prstGeom>
          <a:noFill/>
          <a:ln>
            <a:noFill/>
          </a:ln>
        </p:spPr>
        <p:txBody>
          <a:bodyPr wrap="none" rtlCol="0">
            <a:spAutoFit/>
          </a:bodyPr>
          <a:lstStyle/>
          <a:p>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Sofa</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1" name="矩形 10">
            <a:extLst>
              <a:ext uri="{FF2B5EF4-FFF2-40B4-BE49-F238E27FC236}">
                <a16:creationId xmlns:a16="http://schemas.microsoft.com/office/drawing/2014/main" id="{837D6CC8-3E12-45D7-9947-FCE20A091909}"/>
              </a:ext>
            </a:extLst>
          </p:cNvPr>
          <p:cNvSpPr/>
          <p:nvPr/>
        </p:nvSpPr>
        <p:spPr>
          <a:xfrm>
            <a:off x="381063" y="1205579"/>
            <a:ext cx="11452797" cy="5035201"/>
          </a:xfrm>
          <a:prstGeom prst="rect">
            <a:avLst/>
          </a:prstGeom>
          <a:noFill/>
          <a:ln>
            <a:solidFill>
              <a:srgbClr val="F399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endParaRPr>
          </a:p>
        </p:txBody>
      </p:sp>
      <p:sp>
        <p:nvSpPr>
          <p:cNvPr id="12" name="矩形 11">
            <a:extLst>
              <a:ext uri="{FF2B5EF4-FFF2-40B4-BE49-F238E27FC236}">
                <a16:creationId xmlns:a16="http://schemas.microsoft.com/office/drawing/2014/main" id="{954A1AF0-60BC-42DF-BE39-E3D3ACF9BAE5}"/>
              </a:ext>
            </a:extLst>
          </p:cNvPr>
          <p:cNvSpPr/>
          <p:nvPr/>
        </p:nvSpPr>
        <p:spPr>
          <a:xfrm>
            <a:off x="3670954" y="1055712"/>
            <a:ext cx="4801454" cy="338554"/>
          </a:xfrm>
          <a:prstGeom prst="rect">
            <a:avLst/>
          </a:prstGeom>
          <a:solidFill>
            <a:srgbClr val="F39951"/>
          </a:solidFill>
        </p:spPr>
        <p:txBody>
          <a:bodyPr wrap="square">
            <a:spAutoFit/>
          </a:bodyPr>
          <a:lstStyle/>
          <a:p>
            <a:pPr algn="ctr"/>
            <a:r>
              <a:rPr lang="vi-VN" altLang="zh-CN"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Phòng khách &amp; Phòng ăn</a:t>
            </a:r>
            <a:endParaRPr lang="zh-CN" altLang="en-US"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3" name="矩形 12">
            <a:extLst>
              <a:ext uri="{FF2B5EF4-FFF2-40B4-BE49-F238E27FC236}">
                <a16:creationId xmlns:a16="http://schemas.microsoft.com/office/drawing/2014/main" id="{D55C8728-FD34-4E45-9516-551D9191DBE9}"/>
              </a:ext>
            </a:extLst>
          </p:cNvPr>
          <p:cNvSpPr/>
          <p:nvPr/>
        </p:nvSpPr>
        <p:spPr>
          <a:xfrm>
            <a:off x="1466780" y="1624912"/>
            <a:ext cx="1445180" cy="26359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4" name="文本框 13">
            <a:extLst>
              <a:ext uri="{FF2B5EF4-FFF2-40B4-BE49-F238E27FC236}">
                <a16:creationId xmlns:a16="http://schemas.microsoft.com/office/drawing/2014/main" id="{DFC74EE7-FD77-4C95-9E75-0506BBE23837}"/>
              </a:ext>
            </a:extLst>
          </p:cNvPr>
          <p:cNvSpPr txBox="1"/>
          <p:nvPr/>
        </p:nvSpPr>
        <p:spPr>
          <a:xfrm>
            <a:off x="1386880" y="1594185"/>
            <a:ext cx="1638590" cy="307777"/>
          </a:xfrm>
          <a:prstGeom prst="rect">
            <a:avLst/>
          </a:prstGeom>
          <a:noFill/>
          <a:ln>
            <a:noFill/>
          </a:ln>
        </p:spPr>
        <p:txBody>
          <a:bodyPr wrap="none" rtlCol="0">
            <a:spAutoFit/>
          </a:bodyPr>
          <a:lstStyle/>
          <a:p>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Set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phòng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khách</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5" name="TextBox 23">
            <a:extLst>
              <a:ext uri="{FF2B5EF4-FFF2-40B4-BE49-F238E27FC236}">
                <a16:creationId xmlns:a16="http://schemas.microsoft.com/office/drawing/2014/main" id="{1ED93D0F-7D91-4F31-98F7-3B7ECD3045E0}"/>
              </a:ext>
            </a:extLst>
          </p:cNvPr>
          <p:cNvSpPr txBox="1"/>
          <p:nvPr/>
        </p:nvSpPr>
        <p:spPr>
          <a:xfrm>
            <a:off x="1396815" y="4134036"/>
            <a:ext cx="1784925"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Đá, Kim 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9" name="TextBox 23">
            <a:extLst>
              <a:ext uri="{FF2B5EF4-FFF2-40B4-BE49-F238E27FC236}">
                <a16:creationId xmlns:a16="http://schemas.microsoft.com/office/drawing/2014/main" id="{DAE47344-4698-47C6-850B-C8B688ECCB23}"/>
              </a:ext>
            </a:extLst>
          </p:cNvPr>
          <p:cNvSpPr txBox="1"/>
          <p:nvPr/>
        </p:nvSpPr>
        <p:spPr>
          <a:xfrm>
            <a:off x="1477919" y="5465778"/>
            <a:ext cx="1652780" cy="215444"/>
          </a:xfrm>
          <a:prstGeom prst="rect">
            <a:avLst/>
          </a:prstGeom>
          <a:noFill/>
        </p:spPr>
        <p:txBody>
          <a:bodyPr wrap="square" lIns="0" tIns="0" rIns="0" bIns="0" rtlCol="0">
            <a:spAutoFit/>
          </a:bodyPr>
          <a:lstStyle/>
          <a:p>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Ghaha</a:t>
            </a:r>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20" name="Picture 2" descr="image">
            <a:extLst>
              <a:ext uri="{FF2B5EF4-FFF2-40B4-BE49-F238E27FC236}">
                <a16:creationId xmlns:a16="http://schemas.microsoft.com/office/drawing/2014/main" id="{95EBCEB0-2C7D-4DF6-A307-277F13355D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6556" y="1991417"/>
            <a:ext cx="1496704" cy="15106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s.alicdn.com/@sc04/kf/Ha8cb54261c5b45daa7a524e102bf37552.jpg_960x960.jpg">
            <a:extLst>
              <a:ext uri="{FF2B5EF4-FFF2-40B4-BE49-F238E27FC236}">
                <a16:creationId xmlns:a16="http://schemas.microsoft.com/office/drawing/2014/main" id="{DD35E724-E3AA-4F1D-81DA-E71D48DC48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398" y="1991417"/>
            <a:ext cx="1504818" cy="1504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s://s.alicdn.com/@sc04/kf/H267691bceace416698b5938c8584a7b0Q.png_960x960.png">
            <a:extLst>
              <a:ext uri="{FF2B5EF4-FFF2-40B4-BE49-F238E27FC236}">
                <a16:creationId xmlns:a16="http://schemas.microsoft.com/office/drawing/2014/main" id="{3B6A2BE1-6237-4709-A7AF-33900B8BF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8689" y="1986241"/>
            <a:ext cx="1513611" cy="1513611"/>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id="{E651FEE1-24F2-4A3E-B985-4C39D2BCB5D1}"/>
              </a:ext>
            </a:extLst>
          </p:cNvPr>
          <p:cNvSpPr/>
          <p:nvPr/>
        </p:nvSpPr>
        <p:spPr>
          <a:xfrm>
            <a:off x="7986264" y="1644273"/>
            <a:ext cx="1159172" cy="2454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400"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4" name="文本框 23">
            <a:extLst>
              <a:ext uri="{FF2B5EF4-FFF2-40B4-BE49-F238E27FC236}">
                <a16:creationId xmlns:a16="http://schemas.microsoft.com/office/drawing/2014/main" id="{9953A00A-B44F-4FEA-A6E7-BE4E48CEE05B}"/>
              </a:ext>
            </a:extLst>
          </p:cNvPr>
          <p:cNvSpPr txBox="1"/>
          <p:nvPr/>
        </p:nvSpPr>
        <p:spPr>
          <a:xfrm>
            <a:off x="8153021" y="1601328"/>
            <a:ext cx="1186051" cy="307777"/>
          </a:xfrm>
          <a:prstGeom prst="rect">
            <a:avLst/>
          </a:prstGeom>
          <a:noFill/>
          <a:ln>
            <a:noFill/>
          </a:ln>
        </p:spPr>
        <p:txBody>
          <a:bodyPr wrap="squar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Kệ</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giày</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0" name="直接连接符 29">
            <a:extLst>
              <a:ext uri="{FF2B5EF4-FFF2-40B4-BE49-F238E27FC236}">
                <a16:creationId xmlns:a16="http://schemas.microsoft.com/office/drawing/2014/main" id="{17705250-C32A-4A3D-841E-283873DB4C16}"/>
              </a:ext>
            </a:extLst>
          </p:cNvPr>
          <p:cNvCxnSpPr/>
          <p:nvPr/>
        </p:nvCxnSpPr>
        <p:spPr>
          <a:xfrm>
            <a:off x="124629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23">
            <a:extLst>
              <a:ext uri="{FF2B5EF4-FFF2-40B4-BE49-F238E27FC236}">
                <a16:creationId xmlns:a16="http://schemas.microsoft.com/office/drawing/2014/main" id="{B69AA038-3679-44FE-88EE-B92AC0937A9A}"/>
              </a:ext>
            </a:extLst>
          </p:cNvPr>
          <p:cNvSpPr txBox="1"/>
          <p:nvPr/>
        </p:nvSpPr>
        <p:spPr>
          <a:xfrm>
            <a:off x="1391462" y="4808266"/>
            <a:ext cx="1046938" cy="430887"/>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Sang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2" name="TextBox 23">
            <a:extLst>
              <a:ext uri="{FF2B5EF4-FFF2-40B4-BE49-F238E27FC236}">
                <a16:creationId xmlns:a16="http://schemas.microsoft.com/office/drawing/2014/main" id="{743A919D-11D6-4D6D-89D0-CB95620774A9}"/>
              </a:ext>
            </a:extLst>
          </p:cNvPr>
          <p:cNvSpPr txBox="1"/>
          <p:nvPr/>
        </p:nvSpPr>
        <p:spPr>
          <a:xfrm>
            <a:off x="3399732" y="413403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Vải, Giả 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3" name="TextBox 23">
            <a:extLst>
              <a:ext uri="{FF2B5EF4-FFF2-40B4-BE49-F238E27FC236}">
                <a16:creationId xmlns:a16="http://schemas.microsoft.com/office/drawing/2014/main" id="{91131CB0-C957-4502-9113-0E0D92D08E1E}"/>
              </a:ext>
            </a:extLst>
          </p:cNvPr>
          <p:cNvSpPr txBox="1"/>
          <p:nvPr/>
        </p:nvSpPr>
        <p:spPr>
          <a:xfrm>
            <a:off x="3399732" y="480826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4" name="TextBox 23">
            <a:extLst>
              <a:ext uri="{FF2B5EF4-FFF2-40B4-BE49-F238E27FC236}">
                <a16:creationId xmlns:a16="http://schemas.microsoft.com/office/drawing/2014/main" id="{01AC4C3C-A50B-4490-BAAD-33BD9AE9029C}"/>
              </a:ext>
            </a:extLst>
          </p:cNvPr>
          <p:cNvSpPr txBox="1"/>
          <p:nvPr/>
        </p:nvSpPr>
        <p:spPr>
          <a:xfrm>
            <a:off x="3372199" y="5477940"/>
            <a:ext cx="1800199" cy="215444"/>
          </a:xfrm>
          <a:prstGeom prst="rect">
            <a:avLst/>
          </a:prstGeom>
          <a:noFill/>
        </p:spPr>
        <p:txBody>
          <a:bodyPr wrap="square" lIns="0" tIns="0" rIns="0" bIns="0" rtlCol="0">
            <a:spAutoFit/>
          </a:bodyPr>
          <a:lstStyle/>
          <a:p>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Italy</a:t>
            </a:r>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8" name="直接连接符 37">
            <a:extLst>
              <a:ext uri="{FF2B5EF4-FFF2-40B4-BE49-F238E27FC236}">
                <a16:creationId xmlns:a16="http://schemas.microsoft.com/office/drawing/2014/main" id="{5A7A4AAB-D369-4056-804D-9FA9CE3D4997}"/>
              </a:ext>
            </a:extLst>
          </p:cNvPr>
          <p:cNvCxnSpPr/>
          <p:nvPr/>
        </p:nvCxnSpPr>
        <p:spPr>
          <a:xfrm>
            <a:off x="3183284"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接连接符 38">
            <a:extLst>
              <a:ext uri="{FF2B5EF4-FFF2-40B4-BE49-F238E27FC236}">
                <a16:creationId xmlns:a16="http://schemas.microsoft.com/office/drawing/2014/main" id="{F34DB9A9-2705-42AF-98E6-0263EBEEF450}"/>
              </a:ext>
            </a:extLst>
          </p:cNvPr>
          <p:cNvCxnSpPr/>
          <p:nvPr/>
        </p:nvCxnSpPr>
        <p:spPr>
          <a:xfrm>
            <a:off x="5347364"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直接连接符 39">
            <a:extLst>
              <a:ext uri="{FF2B5EF4-FFF2-40B4-BE49-F238E27FC236}">
                <a16:creationId xmlns:a16="http://schemas.microsoft.com/office/drawing/2014/main" id="{5BBBC450-7059-43DB-BDD6-12DDBA886198}"/>
              </a:ext>
            </a:extLst>
          </p:cNvPr>
          <p:cNvCxnSpPr/>
          <p:nvPr/>
        </p:nvCxnSpPr>
        <p:spPr>
          <a:xfrm>
            <a:off x="7445494" y="1642476"/>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接连接符 40">
            <a:extLst>
              <a:ext uri="{FF2B5EF4-FFF2-40B4-BE49-F238E27FC236}">
                <a16:creationId xmlns:a16="http://schemas.microsoft.com/office/drawing/2014/main" id="{B70A4758-6A8F-4544-BD3A-84C1CE6942A5}"/>
              </a:ext>
            </a:extLst>
          </p:cNvPr>
          <p:cNvCxnSpPr/>
          <p:nvPr/>
        </p:nvCxnSpPr>
        <p:spPr>
          <a:xfrm>
            <a:off x="955623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TextBox 23">
            <a:extLst>
              <a:ext uri="{FF2B5EF4-FFF2-40B4-BE49-F238E27FC236}">
                <a16:creationId xmlns:a16="http://schemas.microsoft.com/office/drawing/2014/main" id="{46E1D99F-C356-4B87-BD5B-F08735E54C8B}"/>
              </a:ext>
            </a:extLst>
          </p:cNvPr>
          <p:cNvSpPr txBox="1"/>
          <p:nvPr/>
        </p:nvSpPr>
        <p:spPr>
          <a:xfrm>
            <a:off x="5475338" y="413403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Nhung, 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3" name="TextBox 23">
            <a:extLst>
              <a:ext uri="{FF2B5EF4-FFF2-40B4-BE49-F238E27FC236}">
                <a16:creationId xmlns:a16="http://schemas.microsoft.com/office/drawing/2014/main" id="{A712516B-2959-4B36-A37B-BA1A5B2C1834}"/>
              </a:ext>
            </a:extLst>
          </p:cNvPr>
          <p:cNvSpPr txBox="1"/>
          <p:nvPr/>
        </p:nvSpPr>
        <p:spPr>
          <a:xfrm>
            <a:off x="7647037" y="413273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Tre, Nhựa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4" name="TextBox 23">
            <a:extLst>
              <a:ext uri="{FF2B5EF4-FFF2-40B4-BE49-F238E27FC236}">
                <a16:creationId xmlns:a16="http://schemas.microsoft.com/office/drawing/2014/main" id="{E27480C6-34EE-4204-AD83-13880CFA6CB8}"/>
              </a:ext>
            </a:extLst>
          </p:cNvPr>
          <p:cNvSpPr txBox="1"/>
          <p:nvPr/>
        </p:nvSpPr>
        <p:spPr>
          <a:xfrm>
            <a:off x="9866775" y="413273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Đá, Kim 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TextBox 23">
            <a:extLst>
              <a:ext uri="{FF2B5EF4-FFF2-40B4-BE49-F238E27FC236}">
                <a16:creationId xmlns:a16="http://schemas.microsoft.com/office/drawing/2014/main" id="{17179C16-035C-4447-9D8F-3BDF7240F61E}"/>
              </a:ext>
            </a:extLst>
          </p:cNvPr>
          <p:cNvSpPr txBox="1"/>
          <p:nvPr/>
        </p:nvSpPr>
        <p:spPr>
          <a:xfrm>
            <a:off x="5481867" y="4808266"/>
            <a:ext cx="1621028" cy="430887"/>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Sang trọng, Cổ điển, Bắc Âu</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6" name="TextBox 23">
            <a:extLst>
              <a:ext uri="{FF2B5EF4-FFF2-40B4-BE49-F238E27FC236}">
                <a16:creationId xmlns:a16="http://schemas.microsoft.com/office/drawing/2014/main" id="{EE368E36-5F83-4D11-AAF3-292AAD581242}"/>
              </a:ext>
            </a:extLst>
          </p:cNvPr>
          <p:cNvSpPr txBox="1"/>
          <p:nvPr/>
        </p:nvSpPr>
        <p:spPr>
          <a:xfrm>
            <a:off x="5464065" y="5477940"/>
            <a:ext cx="1800199" cy="215444"/>
          </a:xfrm>
          <a:prstGeom prst="rect">
            <a:avLst/>
          </a:prstGeom>
          <a:noFill/>
        </p:spPr>
        <p:txBody>
          <a:bodyPr wrap="square" lIns="0" tIns="0" rIns="0" bIns="0" rtlCol="0">
            <a:spAutoFit/>
          </a:bodyPr>
          <a:lstStyle/>
          <a:p>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Canada, </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Anh</a:t>
            </a:r>
          </a:p>
        </p:txBody>
      </p:sp>
      <p:sp>
        <p:nvSpPr>
          <p:cNvPr id="47" name="TextBox 23">
            <a:extLst>
              <a:ext uri="{FF2B5EF4-FFF2-40B4-BE49-F238E27FC236}">
                <a16:creationId xmlns:a16="http://schemas.microsoft.com/office/drawing/2014/main" id="{FD8BF990-A366-4729-80BC-02233E6E05CC}"/>
              </a:ext>
            </a:extLst>
          </p:cNvPr>
          <p:cNvSpPr txBox="1"/>
          <p:nvPr/>
        </p:nvSpPr>
        <p:spPr>
          <a:xfrm>
            <a:off x="7663487" y="4808617"/>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tại, Tối giản</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9" name="TextBox 23">
            <a:extLst>
              <a:ext uri="{FF2B5EF4-FFF2-40B4-BE49-F238E27FC236}">
                <a16:creationId xmlns:a16="http://schemas.microsoft.com/office/drawing/2014/main" id="{9036EEC7-F4A1-43C6-A626-E4FF6DEF42FE}"/>
              </a:ext>
            </a:extLst>
          </p:cNvPr>
          <p:cNvSpPr txBox="1"/>
          <p:nvPr/>
        </p:nvSpPr>
        <p:spPr>
          <a:xfrm>
            <a:off x="9866774" y="4814728"/>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Sang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51" name="Picture 2" descr="https://s.alicdn.com/@sc04/kf/H7137dfc02a8146fdbce7834bedf74a53M.jpg_960x960.jpg">
            <a:extLst>
              <a:ext uri="{FF2B5EF4-FFF2-40B4-BE49-F238E27FC236}">
                <a16:creationId xmlns:a16="http://schemas.microsoft.com/office/drawing/2014/main" id="{203F1980-5974-462A-BAA3-0A6C12CDA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234" y="1994517"/>
            <a:ext cx="1501718" cy="15017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alicdn.com/@sc04/kf/Hbf2df9f375b04bedb05fe20576560ecez.jpg_960x960.jpg">
            <a:extLst>
              <a:ext uri="{FF2B5EF4-FFF2-40B4-BE49-F238E27FC236}">
                <a16:creationId xmlns:a16="http://schemas.microsoft.com/office/drawing/2014/main" id="{F7CBFA4D-3A43-4D07-A4A2-2AF51CFD1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8062" y="1986242"/>
            <a:ext cx="1509994" cy="150999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23">
            <a:extLst>
              <a:ext uri="{FF2B5EF4-FFF2-40B4-BE49-F238E27FC236}">
                <a16:creationId xmlns:a16="http://schemas.microsoft.com/office/drawing/2014/main" id="{A11810C4-386F-4E85-A903-F0BCA24D1312}"/>
              </a:ext>
            </a:extLst>
          </p:cNvPr>
          <p:cNvSpPr txBox="1"/>
          <p:nvPr/>
        </p:nvSpPr>
        <p:spPr>
          <a:xfrm>
            <a:off x="7615452" y="5447163"/>
            <a:ext cx="1800199" cy="215444"/>
          </a:xfrm>
          <a:prstGeom prst="rect">
            <a:avLst/>
          </a:prstGeom>
          <a:noFill/>
        </p:spPr>
        <p:txBody>
          <a:bodyPr wrap="square" lIns="0" tIns="0" rIns="0" bIns="0" rtlCol="0">
            <a:spAutoFit/>
          </a:bodyPr>
          <a:lstStyle/>
          <a:p>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Italy</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Anh</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3" name="TextBox 23">
            <a:extLst>
              <a:ext uri="{FF2B5EF4-FFF2-40B4-BE49-F238E27FC236}">
                <a16:creationId xmlns:a16="http://schemas.microsoft.com/office/drawing/2014/main" id="{6E073AC9-54BE-4DC3-8630-9306778FA739}"/>
              </a:ext>
            </a:extLst>
          </p:cNvPr>
          <p:cNvSpPr txBox="1"/>
          <p:nvPr/>
        </p:nvSpPr>
        <p:spPr>
          <a:xfrm>
            <a:off x="9866774" y="5436977"/>
            <a:ext cx="1800199" cy="215444"/>
          </a:xfrm>
          <a:prstGeom prst="rect">
            <a:avLst/>
          </a:prstGeom>
          <a:noFill/>
        </p:spPr>
        <p:txBody>
          <a:bodyPr wrap="square" lIns="0" tIns="0" rIns="0" bIns="0" rtlCol="0">
            <a:spAutoFit/>
          </a:bodyPr>
          <a:lstStyle/>
          <a:p>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Canada, </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Anh</a:t>
            </a:r>
          </a:p>
        </p:txBody>
      </p:sp>
      <p:sp>
        <p:nvSpPr>
          <p:cNvPr id="54" name="TextBox 21">
            <a:extLst>
              <a:ext uri="{FF2B5EF4-FFF2-40B4-BE49-F238E27FC236}">
                <a16:creationId xmlns:a16="http://schemas.microsoft.com/office/drawing/2014/main" id="{46A5BA49-035A-4E0D-B53B-3F8560C4824F}"/>
              </a:ext>
            </a:extLst>
          </p:cNvPr>
          <p:cNvSpPr txBox="1"/>
          <p:nvPr/>
        </p:nvSpPr>
        <p:spPr>
          <a:xfrm>
            <a:off x="462358" y="4730744"/>
            <a:ext cx="734000" cy="608243"/>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nSpc>
                <a:spcPct val="150000"/>
              </a:lnSpc>
            </a:pP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Phong</a:t>
            </a:r>
            <a:r>
              <a:rPr lang="en-US" altLang="zh-CN" sz="1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cách</a:t>
            </a:r>
            <a:endParaRPr lang="en-US" altLang="zh-CN" sz="11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5" name="TextBox 24">
            <a:extLst>
              <a:ext uri="{FF2B5EF4-FFF2-40B4-BE49-F238E27FC236}">
                <a16:creationId xmlns:a16="http://schemas.microsoft.com/office/drawing/2014/main" id="{DD65B0CE-1A97-4CA7-9B5C-1BE09283095D}"/>
              </a:ext>
            </a:extLst>
          </p:cNvPr>
          <p:cNvSpPr txBox="1"/>
          <p:nvPr/>
        </p:nvSpPr>
        <p:spPr>
          <a:xfrm>
            <a:off x="462359" y="4152392"/>
            <a:ext cx="750626"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Chất</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liệu</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6" name="TextBox 24">
            <a:extLst>
              <a:ext uri="{FF2B5EF4-FFF2-40B4-BE49-F238E27FC236}">
                <a16:creationId xmlns:a16="http://schemas.microsoft.com/office/drawing/2014/main" id="{4E16855D-E96B-4844-B5D2-2AD7809575B6}"/>
              </a:ext>
            </a:extLst>
          </p:cNvPr>
          <p:cNvSpPr txBox="1"/>
          <p:nvPr/>
        </p:nvSpPr>
        <p:spPr>
          <a:xfrm>
            <a:off x="462358" y="5477940"/>
            <a:ext cx="755103"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23697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1000"/>
                                        <p:tgtEl>
                                          <p:spTgt spid="49"/>
                                        </p:tgtEl>
                                      </p:cBhvr>
                                    </p:animEffect>
                                    <p:anim calcmode="lin" valueType="num">
                                      <p:cBhvr>
                                        <p:cTn id="118" dur="1000" fill="hold"/>
                                        <p:tgtEl>
                                          <p:spTgt spid="49"/>
                                        </p:tgtEl>
                                        <p:attrNameLst>
                                          <p:attrName>ppt_x</p:attrName>
                                        </p:attrNameLst>
                                      </p:cBhvr>
                                      <p:tavLst>
                                        <p:tav tm="0">
                                          <p:val>
                                            <p:strVal val="#ppt_x"/>
                                          </p:val>
                                        </p:tav>
                                        <p:tav tm="100000">
                                          <p:val>
                                            <p:strVal val="#ppt_x"/>
                                          </p:val>
                                        </p:tav>
                                      </p:tavLst>
                                    </p:anim>
                                    <p:anim calcmode="lin" valueType="num">
                                      <p:cBhvr>
                                        <p:cTn id="119" dur="1000" fill="hold"/>
                                        <p:tgtEl>
                                          <p:spTgt spid="4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2"/>
                                        </p:tgtEl>
                                        <p:attrNameLst>
                                          <p:attrName>style.visibility</p:attrName>
                                        </p:attrNameLst>
                                      </p:cBhvr>
                                      <p:to>
                                        <p:strVal val="visible"/>
                                      </p:to>
                                    </p:set>
                                    <p:animEffect transition="in" filter="fade">
                                      <p:cBhvr>
                                        <p:cTn id="122" dur="1000"/>
                                        <p:tgtEl>
                                          <p:spTgt spid="52"/>
                                        </p:tgtEl>
                                      </p:cBhvr>
                                    </p:animEffect>
                                    <p:anim calcmode="lin" valueType="num">
                                      <p:cBhvr>
                                        <p:cTn id="123" dur="1000" fill="hold"/>
                                        <p:tgtEl>
                                          <p:spTgt spid="52"/>
                                        </p:tgtEl>
                                        <p:attrNameLst>
                                          <p:attrName>ppt_x</p:attrName>
                                        </p:attrNameLst>
                                      </p:cBhvr>
                                      <p:tavLst>
                                        <p:tav tm="0">
                                          <p:val>
                                            <p:strVal val="#ppt_x"/>
                                          </p:val>
                                        </p:tav>
                                        <p:tav tm="100000">
                                          <p:val>
                                            <p:strVal val="#ppt_x"/>
                                          </p:val>
                                        </p:tav>
                                      </p:tavLst>
                                    </p:anim>
                                    <p:anim calcmode="lin" valueType="num">
                                      <p:cBhvr>
                                        <p:cTn id="124" dur="1000" fill="hold"/>
                                        <p:tgtEl>
                                          <p:spTgt spid="52"/>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fade">
                                      <p:cBhvr>
                                        <p:cTn id="127" dur="1000"/>
                                        <p:tgtEl>
                                          <p:spTgt spid="53"/>
                                        </p:tgtEl>
                                      </p:cBhvr>
                                    </p:animEffect>
                                    <p:anim calcmode="lin" valueType="num">
                                      <p:cBhvr>
                                        <p:cTn id="128" dur="1000" fill="hold"/>
                                        <p:tgtEl>
                                          <p:spTgt spid="53"/>
                                        </p:tgtEl>
                                        <p:attrNameLst>
                                          <p:attrName>ppt_x</p:attrName>
                                        </p:attrNameLst>
                                      </p:cBhvr>
                                      <p:tavLst>
                                        <p:tav tm="0">
                                          <p:val>
                                            <p:strVal val="#ppt_x"/>
                                          </p:val>
                                        </p:tav>
                                        <p:tav tm="100000">
                                          <p:val>
                                            <p:strVal val="#ppt_x"/>
                                          </p:val>
                                        </p:tav>
                                      </p:tavLst>
                                    </p:anim>
                                    <p:anim calcmode="lin" valueType="num">
                                      <p:cBhvr>
                                        <p:cTn id="129" dur="1000" fill="hold"/>
                                        <p:tgtEl>
                                          <p:spTgt spid="5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4"/>
                                        </p:tgtEl>
                                        <p:attrNameLst>
                                          <p:attrName>style.visibility</p:attrName>
                                        </p:attrNameLst>
                                      </p:cBhvr>
                                      <p:to>
                                        <p:strVal val="visible"/>
                                      </p:to>
                                    </p:set>
                                    <p:animEffect transition="in" filter="fade">
                                      <p:cBhvr>
                                        <p:cTn id="132" dur="1000"/>
                                        <p:tgtEl>
                                          <p:spTgt spid="54"/>
                                        </p:tgtEl>
                                      </p:cBhvr>
                                    </p:animEffect>
                                    <p:anim calcmode="lin" valueType="num">
                                      <p:cBhvr>
                                        <p:cTn id="133" dur="1000" fill="hold"/>
                                        <p:tgtEl>
                                          <p:spTgt spid="54"/>
                                        </p:tgtEl>
                                        <p:attrNameLst>
                                          <p:attrName>ppt_x</p:attrName>
                                        </p:attrNameLst>
                                      </p:cBhvr>
                                      <p:tavLst>
                                        <p:tav tm="0">
                                          <p:val>
                                            <p:strVal val="#ppt_x"/>
                                          </p:val>
                                        </p:tav>
                                        <p:tav tm="100000">
                                          <p:val>
                                            <p:strVal val="#ppt_x"/>
                                          </p:val>
                                        </p:tav>
                                      </p:tavLst>
                                    </p:anim>
                                    <p:anim calcmode="lin" valueType="num">
                                      <p:cBhvr>
                                        <p:cTn id="134" dur="1000" fill="hold"/>
                                        <p:tgtEl>
                                          <p:spTgt spid="5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5" grpId="0" animBg="1"/>
      <p:bldP spid="6" grpId="0" animBg="1"/>
      <p:bldP spid="8" grpId="0"/>
      <p:bldP spid="9" grpId="0"/>
      <p:bldP spid="13" grpId="0" animBg="1"/>
      <p:bldP spid="14" grpId="0"/>
      <p:bldP spid="15" grpId="0"/>
      <p:bldP spid="19" grpId="0"/>
      <p:bldP spid="23" grpId="0" animBg="1"/>
      <p:bldP spid="24" grpId="0"/>
      <p:bldP spid="31" grpId="0"/>
      <p:bldP spid="32" grpId="0"/>
      <p:bldP spid="33" grpId="0"/>
      <p:bldP spid="34" grpId="0"/>
      <p:bldP spid="42" grpId="0"/>
      <p:bldP spid="43" grpId="0"/>
      <p:bldP spid="44" grpId="0"/>
      <p:bldP spid="45" grpId="0"/>
      <p:bldP spid="46" grpId="0"/>
      <p:bldP spid="47" grpId="0"/>
      <p:bldP spid="49" grpId="0"/>
      <p:bldP spid="52" grpId="0"/>
      <p:bldP spid="53" grpId="0"/>
      <p:bldP spid="54" grpId="0"/>
      <p:bldP spid="55"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F645AAD-1A9D-ADF5-CF6F-8AF9393B797D}"/>
              </a:ext>
            </a:extLst>
          </p:cNvPr>
          <p:cNvSpPr txBox="1">
            <a:spLocks/>
          </p:cNvSpPr>
          <p:nvPr/>
        </p:nvSpPr>
        <p:spPr>
          <a:xfrm>
            <a:off x="381063" y="367416"/>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Nội</a:t>
            </a:r>
            <a:r>
              <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thất</a:t>
            </a:r>
            <a:r>
              <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gia</a:t>
            </a:r>
            <a:r>
              <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 </a:t>
            </a:r>
            <a:r>
              <a:rPr lang="en-US" altLang="zh-CN" b="1" dirty="0" err="1">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rPr>
              <a:t>đình</a:t>
            </a:r>
            <a:endParaRPr lang="en-US" altLang="zh-CN" b="1" dirty="0">
              <a:solidFill>
                <a:schemeClr val="tx1">
                  <a:lumMod val="85000"/>
                  <a:lumOff val="15000"/>
                </a:schemeClr>
              </a:solidFill>
              <a:latin typeface="阿里巴巴普惠体 2.0 65 Medium" panose="00020600040101010101" pitchFamily="18" charset="-122"/>
              <a:ea typeface="阿里巴巴普惠体 2.0 65 Medium" panose="00020600040101010101" pitchFamily="18" charset="-122"/>
              <a:cs typeface="阿里巴巴普惠体 2.0 65 Medium" panose="00020600040101010101" pitchFamily="18" charset="-122"/>
              <a:sym typeface="Helvetica Light"/>
            </a:endParaRPr>
          </a:p>
        </p:txBody>
      </p:sp>
      <p:sp>
        <p:nvSpPr>
          <p:cNvPr id="5" name="矩形 4">
            <a:extLst>
              <a:ext uri="{FF2B5EF4-FFF2-40B4-BE49-F238E27FC236}">
                <a16:creationId xmlns:a16="http://schemas.microsoft.com/office/drawing/2014/main" id="{32D89E70-73BE-4058-A231-AD85DE40C8D5}"/>
              </a:ext>
            </a:extLst>
          </p:cNvPr>
          <p:cNvSpPr/>
          <p:nvPr/>
        </p:nvSpPr>
        <p:spPr>
          <a:xfrm>
            <a:off x="5732267" y="1639782"/>
            <a:ext cx="1443857" cy="25005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矩形 5">
            <a:extLst>
              <a:ext uri="{FF2B5EF4-FFF2-40B4-BE49-F238E27FC236}">
                <a16:creationId xmlns:a16="http://schemas.microsoft.com/office/drawing/2014/main" id="{C1830BB1-BB9C-43E9-9600-5E4B36F81176}"/>
              </a:ext>
            </a:extLst>
          </p:cNvPr>
          <p:cNvSpPr/>
          <p:nvPr/>
        </p:nvSpPr>
        <p:spPr>
          <a:xfrm>
            <a:off x="3733886" y="1642476"/>
            <a:ext cx="1246517" cy="26826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455ADEE9-7E6D-410A-BC69-EAB56C65FE95}"/>
              </a:ext>
            </a:extLst>
          </p:cNvPr>
          <p:cNvSpPr txBox="1"/>
          <p:nvPr/>
        </p:nvSpPr>
        <p:spPr>
          <a:xfrm>
            <a:off x="3793866" y="1610866"/>
            <a:ext cx="1186543"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Giường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gấp</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9" name="文本框 8">
            <a:extLst>
              <a:ext uri="{FF2B5EF4-FFF2-40B4-BE49-F238E27FC236}">
                <a16:creationId xmlns:a16="http://schemas.microsoft.com/office/drawing/2014/main" id="{F088CE11-26DB-43E5-ABC3-2CCEF3B17E3F}"/>
              </a:ext>
            </a:extLst>
          </p:cNvPr>
          <p:cNvSpPr txBox="1"/>
          <p:nvPr/>
        </p:nvSpPr>
        <p:spPr>
          <a:xfrm>
            <a:off x="5766930" y="1602959"/>
            <a:ext cx="1401346"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Tủ</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đầu</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giường</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1" name="矩形 10">
            <a:extLst>
              <a:ext uri="{FF2B5EF4-FFF2-40B4-BE49-F238E27FC236}">
                <a16:creationId xmlns:a16="http://schemas.microsoft.com/office/drawing/2014/main" id="{837D6CC8-3E12-45D7-9947-FCE20A091909}"/>
              </a:ext>
            </a:extLst>
          </p:cNvPr>
          <p:cNvSpPr/>
          <p:nvPr/>
        </p:nvSpPr>
        <p:spPr>
          <a:xfrm>
            <a:off x="381063" y="1205579"/>
            <a:ext cx="11452797" cy="5035201"/>
          </a:xfrm>
          <a:prstGeom prst="rect">
            <a:avLst/>
          </a:prstGeom>
          <a:noFill/>
          <a:ln>
            <a:solidFill>
              <a:srgbClr val="F399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2" name="矩形 11">
            <a:extLst>
              <a:ext uri="{FF2B5EF4-FFF2-40B4-BE49-F238E27FC236}">
                <a16:creationId xmlns:a16="http://schemas.microsoft.com/office/drawing/2014/main" id="{954A1AF0-60BC-42DF-BE39-E3D3ACF9BAE5}"/>
              </a:ext>
            </a:extLst>
          </p:cNvPr>
          <p:cNvSpPr/>
          <p:nvPr/>
        </p:nvSpPr>
        <p:spPr>
          <a:xfrm>
            <a:off x="3670954" y="1055712"/>
            <a:ext cx="4801454" cy="338554"/>
          </a:xfrm>
          <a:prstGeom prst="rect">
            <a:avLst/>
          </a:prstGeom>
          <a:solidFill>
            <a:srgbClr val="F39951"/>
          </a:solidFill>
        </p:spPr>
        <p:txBody>
          <a:bodyPr wrap="square">
            <a:spAutoFit/>
          </a:bodyPr>
          <a:lstStyle/>
          <a:p>
            <a:pPr algn="ct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Phòng</a:t>
            </a:r>
            <a:r>
              <a:rPr lang="en-US" altLang="zh-CN"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ngủ</a:t>
            </a:r>
            <a:endParaRPr lang="zh-CN" altLang="en-US"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3" name="矩形 12">
            <a:extLst>
              <a:ext uri="{FF2B5EF4-FFF2-40B4-BE49-F238E27FC236}">
                <a16:creationId xmlns:a16="http://schemas.microsoft.com/office/drawing/2014/main" id="{D55C8728-FD34-4E45-9516-551D9191DBE9}"/>
              </a:ext>
            </a:extLst>
          </p:cNvPr>
          <p:cNvSpPr/>
          <p:nvPr/>
        </p:nvSpPr>
        <p:spPr>
          <a:xfrm>
            <a:off x="1480974" y="1613119"/>
            <a:ext cx="1607880" cy="30552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4" name="文本框 13">
            <a:extLst>
              <a:ext uri="{FF2B5EF4-FFF2-40B4-BE49-F238E27FC236}">
                <a16:creationId xmlns:a16="http://schemas.microsoft.com/office/drawing/2014/main" id="{DFC74EE7-FD77-4C95-9E75-0506BBE23837}"/>
              </a:ext>
            </a:extLst>
          </p:cNvPr>
          <p:cNvSpPr txBox="1"/>
          <p:nvPr/>
        </p:nvSpPr>
        <p:spPr>
          <a:xfrm>
            <a:off x="1408352" y="1613440"/>
            <a:ext cx="1577676"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Giường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bọc</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nệm</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5" name="TextBox 23">
            <a:extLst>
              <a:ext uri="{FF2B5EF4-FFF2-40B4-BE49-F238E27FC236}">
                <a16:creationId xmlns:a16="http://schemas.microsoft.com/office/drawing/2014/main" id="{1ED93D0F-7D91-4F31-98F7-3B7ECD3045E0}"/>
              </a:ext>
            </a:extLst>
          </p:cNvPr>
          <p:cNvSpPr txBox="1"/>
          <p:nvPr/>
        </p:nvSpPr>
        <p:spPr>
          <a:xfrm>
            <a:off x="1407325" y="413403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Da, Vải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9" name="TextBox 23">
            <a:extLst>
              <a:ext uri="{FF2B5EF4-FFF2-40B4-BE49-F238E27FC236}">
                <a16:creationId xmlns:a16="http://schemas.microsoft.com/office/drawing/2014/main" id="{DAE47344-4698-47C6-850B-C8B688ECCB23}"/>
              </a:ext>
            </a:extLst>
          </p:cNvPr>
          <p:cNvSpPr txBox="1"/>
          <p:nvPr/>
        </p:nvSpPr>
        <p:spPr>
          <a:xfrm>
            <a:off x="1395849" y="5477939"/>
            <a:ext cx="1681734" cy="215444"/>
          </a:xfrm>
          <a:prstGeom prst="rect">
            <a:avLst/>
          </a:prstGeom>
          <a:noFill/>
        </p:spPr>
        <p:txBody>
          <a:bodyPr wrap="square" lIns="0" tIns="0" rIns="0" bIns="0" rtlCol="0">
            <a:spAutoFit/>
          </a:bodyPr>
          <a:lstStyle/>
          <a:p>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Pháp</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3" name="矩形 22">
            <a:extLst>
              <a:ext uri="{FF2B5EF4-FFF2-40B4-BE49-F238E27FC236}">
                <a16:creationId xmlns:a16="http://schemas.microsoft.com/office/drawing/2014/main" id="{E651FEE1-24F2-4A3E-B985-4C39D2BCB5D1}"/>
              </a:ext>
            </a:extLst>
          </p:cNvPr>
          <p:cNvSpPr/>
          <p:nvPr/>
        </p:nvSpPr>
        <p:spPr>
          <a:xfrm>
            <a:off x="7898499" y="1644272"/>
            <a:ext cx="1094330" cy="25248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4" name="文本框 23">
            <a:extLst>
              <a:ext uri="{FF2B5EF4-FFF2-40B4-BE49-F238E27FC236}">
                <a16:creationId xmlns:a16="http://schemas.microsoft.com/office/drawing/2014/main" id="{9953A00A-B44F-4FEA-A6E7-BE4E48CEE05B}"/>
              </a:ext>
            </a:extLst>
          </p:cNvPr>
          <p:cNvSpPr txBox="1"/>
          <p:nvPr/>
        </p:nvSpPr>
        <p:spPr>
          <a:xfrm>
            <a:off x="7906352" y="1615725"/>
            <a:ext cx="1309969" cy="307777"/>
          </a:xfrm>
          <a:prstGeom prst="rect">
            <a:avLst/>
          </a:prstGeom>
          <a:noFill/>
          <a:ln>
            <a:noFill/>
          </a:ln>
        </p:spPr>
        <p:txBody>
          <a:bodyPr wrap="squar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Tủ</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quần</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áo</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6" name="矩形 25">
            <a:extLst>
              <a:ext uri="{FF2B5EF4-FFF2-40B4-BE49-F238E27FC236}">
                <a16:creationId xmlns:a16="http://schemas.microsoft.com/office/drawing/2014/main" id="{2BF363D0-4B08-48AC-9890-71A52D2751B9}"/>
              </a:ext>
            </a:extLst>
          </p:cNvPr>
          <p:cNvSpPr/>
          <p:nvPr/>
        </p:nvSpPr>
        <p:spPr>
          <a:xfrm>
            <a:off x="9866469" y="1647939"/>
            <a:ext cx="1539667" cy="241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7" name="文本框 26">
            <a:extLst>
              <a:ext uri="{FF2B5EF4-FFF2-40B4-BE49-F238E27FC236}">
                <a16:creationId xmlns:a16="http://schemas.microsoft.com/office/drawing/2014/main" id="{CC3EE8DC-5A61-4D03-8258-4CCE4324EDDC}"/>
              </a:ext>
            </a:extLst>
          </p:cNvPr>
          <p:cNvSpPr txBox="1"/>
          <p:nvPr/>
        </p:nvSpPr>
        <p:spPr>
          <a:xfrm>
            <a:off x="9861644" y="1610866"/>
            <a:ext cx="1719799" cy="307777"/>
          </a:xfrm>
          <a:prstGeom prst="rect">
            <a:avLst/>
          </a:prstGeom>
          <a:noFill/>
          <a:ln>
            <a:noFill/>
          </a:ln>
        </p:spPr>
        <p:txBody>
          <a:bodyPr wrap="squar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Bàn</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trang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điểm</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0" name="直接连接符 29">
            <a:extLst>
              <a:ext uri="{FF2B5EF4-FFF2-40B4-BE49-F238E27FC236}">
                <a16:creationId xmlns:a16="http://schemas.microsoft.com/office/drawing/2014/main" id="{17705250-C32A-4A3D-841E-283873DB4C16}"/>
              </a:ext>
            </a:extLst>
          </p:cNvPr>
          <p:cNvCxnSpPr/>
          <p:nvPr/>
        </p:nvCxnSpPr>
        <p:spPr>
          <a:xfrm>
            <a:off x="125680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23">
            <a:extLst>
              <a:ext uri="{FF2B5EF4-FFF2-40B4-BE49-F238E27FC236}">
                <a16:creationId xmlns:a16="http://schemas.microsoft.com/office/drawing/2014/main" id="{B69AA038-3679-44FE-88EE-B92AC0937A9A}"/>
              </a:ext>
            </a:extLst>
          </p:cNvPr>
          <p:cNvSpPr txBox="1"/>
          <p:nvPr/>
        </p:nvSpPr>
        <p:spPr>
          <a:xfrm>
            <a:off x="1401971" y="4808266"/>
            <a:ext cx="1577171" cy="430887"/>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Sang trọng, Bắc Âu, Châu Âu</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2" name="TextBox 23">
            <a:extLst>
              <a:ext uri="{FF2B5EF4-FFF2-40B4-BE49-F238E27FC236}">
                <a16:creationId xmlns:a16="http://schemas.microsoft.com/office/drawing/2014/main" id="{743A919D-11D6-4D6D-89D0-CB95620774A9}"/>
              </a:ext>
            </a:extLst>
          </p:cNvPr>
          <p:cNvSpPr txBox="1"/>
          <p:nvPr/>
        </p:nvSpPr>
        <p:spPr>
          <a:xfrm>
            <a:off x="3410242" y="413403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Vải, Gỗ, Giả 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3" name="TextBox 23">
            <a:extLst>
              <a:ext uri="{FF2B5EF4-FFF2-40B4-BE49-F238E27FC236}">
                <a16:creationId xmlns:a16="http://schemas.microsoft.com/office/drawing/2014/main" id="{91131CB0-C957-4502-9113-0E0D92D08E1E}"/>
              </a:ext>
            </a:extLst>
          </p:cNvPr>
          <p:cNvSpPr txBox="1"/>
          <p:nvPr/>
        </p:nvSpPr>
        <p:spPr>
          <a:xfrm>
            <a:off x="3410242" y="480826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Bắc Âu</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4" name="TextBox 23">
            <a:extLst>
              <a:ext uri="{FF2B5EF4-FFF2-40B4-BE49-F238E27FC236}">
                <a16:creationId xmlns:a16="http://schemas.microsoft.com/office/drawing/2014/main" id="{01AC4C3C-A50B-4490-BAAD-33BD9AE9029C}"/>
              </a:ext>
            </a:extLst>
          </p:cNvPr>
          <p:cNvSpPr txBox="1"/>
          <p:nvPr/>
        </p:nvSpPr>
        <p:spPr>
          <a:xfrm>
            <a:off x="3382709"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Canada, Anh</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8" name="直接连接符 37">
            <a:extLst>
              <a:ext uri="{FF2B5EF4-FFF2-40B4-BE49-F238E27FC236}">
                <a16:creationId xmlns:a16="http://schemas.microsoft.com/office/drawing/2014/main" id="{5A7A4AAB-D369-4056-804D-9FA9CE3D4997}"/>
              </a:ext>
            </a:extLst>
          </p:cNvPr>
          <p:cNvCxnSpPr/>
          <p:nvPr/>
        </p:nvCxnSpPr>
        <p:spPr>
          <a:xfrm>
            <a:off x="3279124" y="1642476"/>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接连接符 38">
            <a:extLst>
              <a:ext uri="{FF2B5EF4-FFF2-40B4-BE49-F238E27FC236}">
                <a16:creationId xmlns:a16="http://schemas.microsoft.com/office/drawing/2014/main" id="{F34DB9A9-2705-42AF-98E6-0263EBEEF450}"/>
              </a:ext>
            </a:extLst>
          </p:cNvPr>
          <p:cNvCxnSpPr/>
          <p:nvPr/>
        </p:nvCxnSpPr>
        <p:spPr>
          <a:xfrm>
            <a:off x="5357874"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直接连接符 39">
            <a:extLst>
              <a:ext uri="{FF2B5EF4-FFF2-40B4-BE49-F238E27FC236}">
                <a16:creationId xmlns:a16="http://schemas.microsoft.com/office/drawing/2014/main" id="{5BBBC450-7059-43DB-BDD6-12DDBA886198}"/>
              </a:ext>
            </a:extLst>
          </p:cNvPr>
          <p:cNvCxnSpPr/>
          <p:nvPr/>
        </p:nvCxnSpPr>
        <p:spPr>
          <a:xfrm>
            <a:off x="7445494" y="1642476"/>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接连接符 40">
            <a:extLst>
              <a:ext uri="{FF2B5EF4-FFF2-40B4-BE49-F238E27FC236}">
                <a16:creationId xmlns:a16="http://schemas.microsoft.com/office/drawing/2014/main" id="{B70A4758-6A8F-4544-BD3A-84C1CE6942A5}"/>
              </a:ext>
            </a:extLst>
          </p:cNvPr>
          <p:cNvCxnSpPr/>
          <p:nvPr/>
        </p:nvCxnSpPr>
        <p:spPr>
          <a:xfrm>
            <a:off x="955623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TextBox 23">
            <a:extLst>
              <a:ext uri="{FF2B5EF4-FFF2-40B4-BE49-F238E27FC236}">
                <a16:creationId xmlns:a16="http://schemas.microsoft.com/office/drawing/2014/main" id="{46E1D99F-C356-4B87-BD5B-F08735E54C8B}"/>
              </a:ext>
            </a:extLst>
          </p:cNvPr>
          <p:cNvSpPr txBox="1"/>
          <p:nvPr/>
        </p:nvSpPr>
        <p:spPr>
          <a:xfrm>
            <a:off x="5475338" y="413403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3" name="TextBox 23">
            <a:extLst>
              <a:ext uri="{FF2B5EF4-FFF2-40B4-BE49-F238E27FC236}">
                <a16:creationId xmlns:a16="http://schemas.microsoft.com/office/drawing/2014/main" id="{A712516B-2959-4B36-A37B-BA1A5B2C1834}"/>
              </a:ext>
            </a:extLst>
          </p:cNvPr>
          <p:cNvSpPr txBox="1"/>
          <p:nvPr/>
        </p:nvSpPr>
        <p:spPr>
          <a:xfrm>
            <a:off x="7647037" y="413273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Nhựa, Vải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4" name="TextBox 23">
            <a:extLst>
              <a:ext uri="{FF2B5EF4-FFF2-40B4-BE49-F238E27FC236}">
                <a16:creationId xmlns:a16="http://schemas.microsoft.com/office/drawing/2014/main" id="{E27480C6-34EE-4204-AD83-13880CFA6CB8}"/>
              </a:ext>
            </a:extLst>
          </p:cNvPr>
          <p:cNvSpPr txBox="1"/>
          <p:nvPr/>
        </p:nvSpPr>
        <p:spPr>
          <a:xfrm>
            <a:off x="9866775" y="4132738"/>
            <a:ext cx="1944160"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Đá, Kim 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TextBox 23">
            <a:extLst>
              <a:ext uri="{FF2B5EF4-FFF2-40B4-BE49-F238E27FC236}">
                <a16:creationId xmlns:a16="http://schemas.microsoft.com/office/drawing/2014/main" id="{17179C16-035C-4447-9D8F-3BDF7240F61E}"/>
              </a:ext>
            </a:extLst>
          </p:cNvPr>
          <p:cNvSpPr txBox="1"/>
          <p:nvPr/>
        </p:nvSpPr>
        <p:spPr>
          <a:xfrm>
            <a:off x="5481866" y="4808266"/>
            <a:ext cx="1202713" cy="430887"/>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Sang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6" name="TextBox 23">
            <a:extLst>
              <a:ext uri="{FF2B5EF4-FFF2-40B4-BE49-F238E27FC236}">
                <a16:creationId xmlns:a16="http://schemas.microsoft.com/office/drawing/2014/main" id="{EE368E36-5F83-4D11-AAF3-292AAD581242}"/>
              </a:ext>
            </a:extLst>
          </p:cNvPr>
          <p:cNvSpPr txBox="1"/>
          <p:nvPr/>
        </p:nvSpPr>
        <p:spPr>
          <a:xfrm>
            <a:off x="5464065"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Italy,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7" name="TextBox 23">
            <a:extLst>
              <a:ext uri="{FF2B5EF4-FFF2-40B4-BE49-F238E27FC236}">
                <a16:creationId xmlns:a16="http://schemas.microsoft.com/office/drawing/2014/main" id="{FD8BF990-A366-4729-80BC-02233E6E05CC}"/>
              </a:ext>
            </a:extLst>
          </p:cNvPr>
          <p:cNvSpPr txBox="1"/>
          <p:nvPr/>
        </p:nvSpPr>
        <p:spPr>
          <a:xfrm>
            <a:off x="7663487" y="4808617"/>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Tối giản</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8" name="TextBox 23">
            <a:extLst>
              <a:ext uri="{FF2B5EF4-FFF2-40B4-BE49-F238E27FC236}">
                <a16:creationId xmlns:a16="http://schemas.microsoft.com/office/drawing/2014/main" id="{BF848BB7-8E63-4F50-97E2-AB1FB0E37BDA}"/>
              </a:ext>
            </a:extLst>
          </p:cNvPr>
          <p:cNvSpPr txBox="1"/>
          <p:nvPr/>
        </p:nvSpPr>
        <p:spPr>
          <a:xfrm>
            <a:off x="7653518" y="5477940"/>
            <a:ext cx="1800199" cy="215444"/>
          </a:xfrm>
          <a:prstGeom prst="rect">
            <a:avLst/>
          </a:prstGeom>
          <a:noFill/>
        </p:spPr>
        <p:txBody>
          <a:bodyPr wrap="square" lIns="0" tIns="0" rIns="0" bIns="0" rtlCol="0">
            <a:spAutoFit/>
          </a:bodyPr>
          <a:lstStyle/>
          <a:p>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Brazil</a:t>
            </a:r>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Mexico</a:t>
            </a:r>
            <a:r>
              <a:rPr lang="en-US"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Mỹ</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9" name="TextBox 23">
            <a:extLst>
              <a:ext uri="{FF2B5EF4-FFF2-40B4-BE49-F238E27FC236}">
                <a16:creationId xmlns:a16="http://schemas.microsoft.com/office/drawing/2014/main" id="{9036EEC7-F4A1-43C6-A626-E4FF6DEF42FE}"/>
              </a:ext>
            </a:extLst>
          </p:cNvPr>
          <p:cNvSpPr txBox="1"/>
          <p:nvPr/>
        </p:nvSpPr>
        <p:spPr>
          <a:xfrm>
            <a:off x="9866774" y="481472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Sang 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0" name="TextBox 23">
            <a:extLst>
              <a:ext uri="{FF2B5EF4-FFF2-40B4-BE49-F238E27FC236}">
                <a16:creationId xmlns:a16="http://schemas.microsoft.com/office/drawing/2014/main" id="{DD4A01CB-3931-4686-A8F5-C73BB2755F2F}"/>
              </a:ext>
            </a:extLst>
          </p:cNvPr>
          <p:cNvSpPr txBox="1"/>
          <p:nvPr/>
        </p:nvSpPr>
        <p:spPr>
          <a:xfrm>
            <a:off x="9866774" y="5477938"/>
            <a:ext cx="1714670"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Brazil,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3076" name="Picture 4" descr="https://s.alicdn.com/@sc04/kf/Hd028df0579ba42e08c05e91593a42280M.png_960x960.png">
            <a:extLst>
              <a:ext uri="{FF2B5EF4-FFF2-40B4-BE49-F238E27FC236}">
                <a16:creationId xmlns:a16="http://schemas.microsoft.com/office/drawing/2014/main" id="{5210043A-A633-4454-82BA-1AF5ACCDF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6148" y="1986241"/>
            <a:ext cx="1509994" cy="15099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alicdn.com/@sc04/kf/He177689f01724bbc92de7eb8581e71432.jpg_960x960.jpg">
            <a:extLst>
              <a:ext uri="{FF2B5EF4-FFF2-40B4-BE49-F238E27FC236}">
                <a16:creationId xmlns:a16="http://schemas.microsoft.com/office/drawing/2014/main" id="{ECC1ABA2-58C9-4385-BEBD-2C3B1822B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475" y="1986241"/>
            <a:ext cx="1509994" cy="150999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8" descr="image">
            <a:extLst>
              <a:ext uri="{FF2B5EF4-FFF2-40B4-BE49-F238E27FC236}">
                <a16:creationId xmlns:a16="http://schemas.microsoft.com/office/drawing/2014/main" id="{AA43E0D7-25F6-4760-8E8C-8976BB853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3707" y="1986240"/>
            <a:ext cx="1521245" cy="15212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alicdn.com/@sc04/kf/HTB1M3x2BByWBuNkSmFPq6xguVXaX.jpg_960x960.jpg">
            <a:extLst>
              <a:ext uri="{FF2B5EF4-FFF2-40B4-BE49-F238E27FC236}">
                <a16:creationId xmlns:a16="http://schemas.microsoft.com/office/drawing/2014/main" id="{45E0D169-0E23-40FA-A181-BFD09B945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906" y="1986240"/>
            <a:ext cx="1509995" cy="150999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alicdn.com/@sc04/kf/H69a8a64402f04fcbb9b42e570df8224ce.jpg_960x960.jpg">
            <a:extLst>
              <a:ext uri="{FF2B5EF4-FFF2-40B4-BE49-F238E27FC236}">
                <a16:creationId xmlns:a16="http://schemas.microsoft.com/office/drawing/2014/main" id="{9BC7B7A0-1682-4D2B-838B-1C4E2BFD1A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1308" y="1979044"/>
            <a:ext cx="1509995" cy="15099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21">
            <a:extLst>
              <a:ext uri="{FF2B5EF4-FFF2-40B4-BE49-F238E27FC236}">
                <a16:creationId xmlns:a16="http://schemas.microsoft.com/office/drawing/2014/main" id="{443AC350-3988-4CF8-89D7-5A9FFFB803F5}"/>
              </a:ext>
            </a:extLst>
          </p:cNvPr>
          <p:cNvSpPr txBox="1"/>
          <p:nvPr/>
        </p:nvSpPr>
        <p:spPr>
          <a:xfrm>
            <a:off x="462358" y="4730744"/>
            <a:ext cx="610546" cy="608243"/>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nSpc>
                <a:spcPct val="150000"/>
              </a:lnSpc>
            </a:pP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Phong</a:t>
            </a:r>
            <a:r>
              <a:rPr lang="en-US" altLang="zh-CN" sz="1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cách</a:t>
            </a:r>
            <a:endParaRPr lang="en-US" altLang="zh-CN" sz="11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3" name="TextBox 24">
            <a:extLst>
              <a:ext uri="{FF2B5EF4-FFF2-40B4-BE49-F238E27FC236}">
                <a16:creationId xmlns:a16="http://schemas.microsoft.com/office/drawing/2014/main" id="{335C2687-2301-4EFF-92E7-CE46ADFE1277}"/>
              </a:ext>
            </a:extLst>
          </p:cNvPr>
          <p:cNvSpPr txBox="1"/>
          <p:nvPr/>
        </p:nvSpPr>
        <p:spPr>
          <a:xfrm>
            <a:off x="462358" y="4152392"/>
            <a:ext cx="750626"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Chất</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liệu</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4" name="TextBox 24">
            <a:extLst>
              <a:ext uri="{FF2B5EF4-FFF2-40B4-BE49-F238E27FC236}">
                <a16:creationId xmlns:a16="http://schemas.microsoft.com/office/drawing/2014/main" id="{A66BE35B-12AA-4C54-904E-A5C88445A4C9}"/>
              </a:ext>
            </a:extLst>
          </p:cNvPr>
          <p:cNvSpPr txBox="1"/>
          <p:nvPr/>
        </p:nvSpPr>
        <p:spPr>
          <a:xfrm>
            <a:off x="462358" y="5477940"/>
            <a:ext cx="755103"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153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1000"/>
                                        <p:tgtEl>
                                          <p:spTgt spid="49"/>
                                        </p:tgtEl>
                                      </p:cBhvr>
                                    </p:animEffect>
                                    <p:anim calcmode="lin" valueType="num">
                                      <p:cBhvr>
                                        <p:cTn id="123" dur="1000" fill="hold"/>
                                        <p:tgtEl>
                                          <p:spTgt spid="49"/>
                                        </p:tgtEl>
                                        <p:attrNameLst>
                                          <p:attrName>ppt_x</p:attrName>
                                        </p:attrNameLst>
                                      </p:cBhvr>
                                      <p:tavLst>
                                        <p:tav tm="0">
                                          <p:val>
                                            <p:strVal val="#ppt_x"/>
                                          </p:val>
                                        </p:tav>
                                        <p:tav tm="100000">
                                          <p:val>
                                            <p:strVal val="#ppt_x"/>
                                          </p:val>
                                        </p:tav>
                                      </p:tavLst>
                                    </p:anim>
                                    <p:anim calcmode="lin" valueType="num">
                                      <p:cBhvr>
                                        <p:cTn id="124" dur="1000" fill="hold"/>
                                        <p:tgtEl>
                                          <p:spTgt spid="4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1000"/>
                                        <p:tgtEl>
                                          <p:spTgt spid="50"/>
                                        </p:tgtEl>
                                      </p:cBhvr>
                                    </p:animEffect>
                                    <p:anim calcmode="lin" valueType="num">
                                      <p:cBhvr>
                                        <p:cTn id="128" dur="1000" fill="hold"/>
                                        <p:tgtEl>
                                          <p:spTgt spid="50"/>
                                        </p:tgtEl>
                                        <p:attrNameLst>
                                          <p:attrName>ppt_x</p:attrName>
                                        </p:attrNameLst>
                                      </p:cBhvr>
                                      <p:tavLst>
                                        <p:tav tm="0">
                                          <p:val>
                                            <p:strVal val="#ppt_x"/>
                                          </p:val>
                                        </p:tav>
                                        <p:tav tm="100000">
                                          <p:val>
                                            <p:strVal val="#ppt_x"/>
                                          </p:val>
                                        </p:tav>
                                      </p:tavLst>
                                    </p:anim>
                                    <p:anim calcmode="lin" valueType="num">
                                      <p:cBhvr>
                                        <p:cTn id="129" dur="1000" fill="hold"/>
                                        <p:tgtEl>
                                          <p:spTgt spid="5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1000"/>
                                        <p:tgtEl>
                                          <p:spTgt spid="52"/>
                                        </p:tgtEl>
                                      </p:cBhvr>
                                    </p:animEffect>
                                    <p:anim calcmode="lin" valueType="num">
                                      <p:cBhvr>
                                        <p:cTn id="133" dur="1000" fill="hold"/>
                                        <p:tgtEl>
                                          <p:spTgt spid="52"/>
                                        </p:tgtEl>
                                        <p:attrNameLst>
                                          <p:attrName>ppt_x</p:attrName>
                                        </p:attrNameLst>
                                      </p:cBhvr>
                                      <p:tavLst>
                                        <p:tav tm="0">
                                          <p:val>
                                            <p:strVal val="#ppt_x"/>
                                          </p:val>
                                        </p:tav>
                                        <p:tav tm="100000">
                                          <p:val>
                                            <p:strVal val="#ppt_x"/>
                                          </p:val>
                                        </p:tav>
                                      </p:tavLst>
                                    </p:anim>
                                    <p:anim calcmode="lin" valueType="num">
                                      <p:cBhvr>
                                        <p:cTn id="134" dur="1000" fill="hold"/>
                                        <p:tgtEl>
                                          <p:spTgt spid="5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1000"/>
                                        <p:tgtEl>
                                          <p:spTgt spid="53"/>
                                        </p:tgtEl>
                                      </p:cBhvr>
                                    </p:animEffect>
                                    <p:anim calcmode="lin" valueType="num">
                                      <p:cBhvr>
                                        <p:cTn id="138" dur="1000" fill="hold"/>
                                        <p:tgtEl>
                                          <p:spTgt spid="53"/>
                                        </p:tgtEl>
                                        <p:attrNameLst>
                                          <p:attrName>ppt_x</p:attrName>
                                        </p:attrNameLst>
                                      </p:cBhvr>
                                      <p:tavLst>
                                        <p:tav tm="0">
                                          <p:val>
                                            <p:strVal val="#ppt_x"/>
                                          </p:val>
                                        </p:tav>
                                        <p:tav tm="100000">
                                          <p:val>
                                            <p:strVal val="#ppt_x"/>
                                          </p:val>
                                        </p:tav>
                                      </p:tavLst>
                                    </p:anim>
                                    <p:anim calcmode="lin" valueType="num">
                                      <p:cBhvr>
                                        <p:cTn id="139" dur="1000" fill="hold"/>
                                        <p:tgtEl>
                                          <p:spTgt spid="53"/>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fade">
                                      <p:cBhvr>
                                        <p:cTn id="142" dur="1000"/>
                                        <p:tgtEl>
                                          <p:spTgt spid="54"/>
                                        </p:tgtEl>
                                      </p:cBhvr>
                                    </p:animEffect>
                                    <p:anim calcmode="lin" valueType="num">
                                      <p:cBhvr>
                                        <p:cTn id="143" dur="1000" fill="hold"/>
                                        <p:tgtEl>
                                          <p:spTgt spid="54"/>
                                        </p:tgtEl>
                                        <p:attrNameLst>
                                          <p:attrName>ppt_x</p:attrName>
                                        </p:attrNameLst>
                                      </p:cBhvr>
                                      <p:tavLst>
                                        <p:tav tm="0">
                                          <p:val>
                                            <p:strVal val="#ppt_x"/>
                                          </p:val>
                                        </p:tav>
                                        <p:tav tm="100000">
                                          <p:val>
                                            <p:strVal val="#ppt_x"/>
                                          </p:val>
                                        </p:tav>
                                      </p:tavLst>
                                    </p:anim>
                                    <p:anim calcmode="lin" valueType="num">
                                      <p:cBhvr>
                                        <p:cTn id="14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3" grpId="0" animBg="1"/>
      <p:bldP spid="14" grpId="0"/>
      <p:bldP spid="15" grpId="0"/>
      <p:bldP spid="19" grpId="0"/>
      <p:bldP spid="23" grpId="0" animBg="1"/>
      <p:bldP spid="24" grpId="0"/>
      <p:bldP spid="26" grpId="0" animBg="1"/>
      <p:bldP spid="27" grpId="0"/>
      <p:bldP spid="31" grpId="0"/>
      <p:bldP spid="32" grpId="0"/>
      <p:bldP spid="33" grpId="0"/>
      <p:bldP spid="34" grpId="0"/>
      <p:bldP spid="42" grpId="0"/>
      <p:bldP spid="43" grpId="0"/>
      <p:bldP spid="44" grpId="0"/>
      <p:bldP spid="45" grpId="0"/>
      <p:bldP spid="46" grpId="0"/>
      <p:bldP spid="47" grpId="0"/>
      <p:bldP spid="48" grpId="0"/>
      <p:bldP spid="49" grpId="0"/>
      <p:bldP spid="50" grpId="0"/>
      <p:bldP spid="52"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3F713B8-BA6A-44E2-949C-5DD95FF0B730}"/>
              </a:ext>
            </a:extLst>
          </p:cNvPr>
          <p:cNvSpPr/>
          <p:nvPr/>
        </p:nvSpPr>
        <p:spPr>
          <a:xfrm>
            <a:off x="263956" y="3129775"/>
            <a:ext cx="7764528" cy="3351361"/>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ea"/>
              <a:sym typeface="+mn-lt"/>
            </a:endParaRPr>
          </a:p>
        </p:txBody>
      </p:sp>
      <p:sp>
        <p:nvSpPr>
          <p:cNvPr id="5" name="矩形 4">
            <a:extLst>
              <a:ext uri="{FF2B5EF4-FFF2-40B4-BE49-F238E27FC236}">
                <a16:creationId xmlns:a16="http://schemas.microsoft.com/office/drawing/2014/main" id="{BF419010-F880-4B7B-9556-74FB471EA7A6}"/>
              </a:ext>
            </a:extLst>
          </p:cNvPr>
          <p:cNvSpPr/>
          <p:nvPr/>
        </p:nvSpPr>
        <p:spPr>
          <a:xfrm>
            <a:off x="8117522" y="905135"/>
            <a:ext cx="3810522" cy="5576002"/>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ea"/>
              <a:sym typeface="+mn-lt"/>
            </a:endParaRPr>
          </a:p>
        </p:txBody>
      </p:sp>
      <p:sp>
        <p:nvSpPr>
          <p:cNvPr id="6" name="文本框 5">
            <a:extLst>
              <a:ext uri="{FF2B5EF4-FFF2-40B4-BE49-F238E27FC236}">
                <a16:creationId xmlns:a16="http://schemas.microsoft.com/office/drawing/2014/main" id="{5A83D253-5D5B-494E-8470-6594552F4418}"/>
              </a:ext>
            </a:extLst>
          </p:cNvPr>
          <p:cNvSpPr txBox="1"/>
          <p:nvPr/>
        </p:nvSpPr>
        <p:spPr>
          <a:xfrm>
            <a:off x="8117522" y="1040866"/>
            <a:ext cx="3291665" cy="307777"/>
          </a:xfrm>
          <a:prstGeom prst="rect">
            <a:avLst/>
          </a:prstGeom>
          <a:noFill/>
        </p:spPr>
        <p:txBody>
          <a:bodyPr wrap="square" rtlCol="0">
            <a:spAutoFit/>
          </a:bodyPr>
          <a:lstStyle/>
          <a:p>
            <a:pPr lvl="0">
              <a:defRPr/>
            </a:pP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gia</a:t>
            </a:r>
            <a:r>
              <a:rPr lang="en-US" altLang="zh-CN" sz="1400" b="1"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mua</a:t>
            </a:r>
            <a:r>
              <a:rPr lang="en-US" altLang="zh-CN"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nhiều</a:t>
            </a:r>
            <a:r>
              <a:rPr lang="en-US" altLang="zh-CN"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nhất</a:t>
            </a:r>
            <a:endParaRPr lang="zh-CN" altLang="en-US" sz="1400" b="1" dirty="0">
              <a:solidFill>
                <a:srgbClr val="FF0000"/>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文本框 6">
            <a:extLst>
              <a:ext uri="{FF2B5EF4-FFF2-40B4-BE49-F238E27FC236}">
                <a16:creationId xmlns:a16="http://schemas.microsoft.com/office/drawing/2014/main" id="{3BBEC9B1-F8C1-4C52-A3AB-6990D00D1F63}"/>
              </a:ext>
            </a:extLst>
          </p:cNvPr>
          <p:cNvSpPr txBox="1"/>
          <p:nvPr/>
        </p:nvSpPr>
        <p:spPr>
          <a:xfrm>
            <a:off x="487381" y="3192636"/>
            <a:ext cx="3291665" cy="307777"/>
          </a:xfrm>
          <a:prstGeom prst="rect">
            <a:avLst/>
          </a:prstGeom>
          <a:noFill/>
        </p:spPr>
        <p:txBody>
          <a:bodyPr wrap="square" rtlCol="0">
            <a:spAutoFit/>
          </a:bodyPr>
          <a:lstStyle/>
          <a:p>
            <a:pPr lvl="0">
              <a:defRPr/>
            </a:pP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Nhóm</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danh</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mục</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cấp</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3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phổ</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biến</a:t>
            </a:r>
            <a:r>
              <a:rPr lang="en-US" altLang="zh-CN" sz="1400" b="1" dirty="0">
                <a:solidFill>
                  <a:schemeClr val="accent2"/>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endParaRPr kumimoji="0" lang="zh-CN" altLang="en-US" sz="1400" b="1" i="0" u="none" strike="noStrike" kern="1200" cap="none" spc="0" normalizeH="0" baseline="0" noProof="0" dirty="0">
              <a:ln>
                <a:noFill/>
              </a:ln>
              <a:solidFill>
                <a:schemeClr val="accent2"/>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9757FDAB-364F-45CB-8507-C75E02E51603}"/>
              </a:ext>
            </a:extLst>
          </p:cNvPr>
          <p:cNvSpPr txBox="1"/>
          <p:nvPr/>
        </p:nvSpPr>
        <p:spPr>
          <a:xfrm>
            <a:off x="263953" y="286978"/>
            <a:ext cx="11100375" cy="461665"/>
          </a:xfrm>
          <a:prstGeom prst="rect">
            <a:avLst/>
          </a:prstGeom>
          <a:noFill/>
        </p:spPr>
        <p:txBody>
          <a:bodyPr wrap="square" rtlCol="0" anchor="ctr">
            <a:spAutoFit/>
          </a:bodyPr>
          <a:lstStyle/>
          <a:p>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Phân</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tích</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danh</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mục</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chủ</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chốt</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Nội</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thất</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thương</a:t>
            </a:r>
            <a:r>
              <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rPr>
              <a:t> </a:t>
            </a:r>
            <a:r>
              <a:rPr lang="en-US" altLang="zh-CN" sz="2400" dirty="0" err="1">
                <a:solidFill>
                  <a:schemeClr val="tx1">
                    <a:lumMod val="85000"/>
                    <a:lumOff val="15000"/>
                  </a:schemeClr>
                </a:solidFill>
                <a:latin typeface="+mj-ea"/>
                <a:ea typeface="+mj-ea"/>
                <a:cs typeface="阿里巴巴普惠体 2.0 65 Medium" panose="00020600040101010101" pitchFamily="18" charset="-122"/>
                <a:sym typeface="Helvetica Light"/>
              </a:rPr>
              <a:t>mại</a:t>
            </a:r>
            <a:endParaRPr lang="en-US" altLang="zh-CN" sz="2400"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sp>
        <p:nvSpPr>
          <p:cNvPr id="9" name="矩形 8">
            <a:extLst>
              <a:ext uri="{FF2B5EF4-FFF2-40B4-BE49-F238E27FC236}">
                <a16:creationId xmlns:a16="http://schemas.microsoft.com/office/drawing/2014/main" id="{851ECA2F-D13B-4A36-867B-7B9DAE641BD9}"/>
              </a:ext>
            </a:extLst>
          </p:cNvPr>
          <p:cNvSpPr/>
          <p:nvPr/>
        </p:nvSpPr>
        <p:spPr>
          <a:xfrm>
            <a:off x="263953" y="918866"/>
            <a:ext cx="7764527" cy="2164481"/>
          </a:xfrm>
          <a:prstGeom prst="rect">
            <a:avLst/>
          </a:prstGeom>
          <a:solidFill>
            <a:srgbClr val="FEFCFC"/>
          </a:solidFill>
          <a:ln>
            <a:solidFill>
              <a:srgbClr val="FD6305"/>
            </a:solidFill>
            <a:prstDash val="dash"/>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Calibri"/>
              <a:ea typeface="微软雅黑"/>
              <a:cs typeface="+mn-ea"/>
              <a:sym typeface="+mn-lt"/>
            </a:endParaRPr>
          </a:p>
        </p:txBody>
      </p:sp>
      <p:sp>
        <p:nvSpPr>
          <p:cNvPr id="10" name="矩形 9">
            <a:extLst>
              <a:ext uri="{FF2B5EF4-FFF2-40B4-BE49-F238E27FC236}">
                <a16:creationId xmlns:a16="http://schemas.microsoft.com/office/drawing/2014/main" id="{5958BBDC-AA37-451D-B34B-24E7D7D2ACE6}"/>
              </a:ext>
            </a:extLst>
          </p:cNvPr>
          <p:cNvSpPr/>
          <p:nvPr/>
        </p:nvSpPr>
        <p:spPr>
          <a:xfrm>
            <a:off x="383654" y="1038520"/>
            <a:ext cx="2308263" cy="1600438"/>
          </a:xfrm>
          <a:prstGeom prst="rect">
            <a:avLst/>
          </a:prstGeom>
        </p:spPr>
        <p:txBody>
          <a:bodyPr wrap="square">
            <a:spAutoFit/>
          </a:bodyPr>
          <a:lstStyle/>
          <a:p>
            <a:pPr lvl="0">
              <a:defRPr/>
            </a:pPr>
            <a:r>
              <a:rPr lang="vi-VN" sz="1400" dirty="0"/>
              <a:t>Chỉ số người mua đồ nội thất thương mại tăng </a:t>
            </a:r>
            <a:r>
              <a:rPr lang="vi-VN" sz="1400" dirty="0">
                <a:solidFill>
                  <a:srgbClr val="FF0000"/>
                </a:solidFill>
              </a:rPr>
              <a:t>27,11% so với cùng kỳ</a:t>
            </a:r>
            <a:r>
              <a:rPr lang="vi-VN" sz="1400" dirty="0"/>
              <a:t>. Các danh mục nội thất thẩm mỹ viện, khách sạn và bệnh viện cho thấy sự tăng trưởng theo xu hướng và đáng để theo dõi.</a:t>
            </a:r>
            <a:endParaRPr lang="zh-CN" altLang="en-US" sz="1400" dirty="0">
              <a:solidFill>
                <a:prstClr val="black"/>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1" name="文本框 10">
            <a:extLst>
              <a:ext uri="{FF2B5EF4-FFF2-40B4-BE49-F238E27FC236}">
                <a16:creationId xmlns:a16="http://schemas.microsoft.com/office/drawing/2014/main" id="{A8E971E2-27EF-4836-A067-E839DAD20368}"/>
              </a:ext>
            </a:extLst>
          </p:cNvPr>
          <p:cNvSpPr txBox="1"/>
          <p:nvPr/>
        </p:nvSpPr>
        <p:spPr>
          <a:xfrm>
            <a:off x="8260378" y="5299497"/>
            <a:ext cx="3490936" cy="1492716"/>
          </a:xfrm>
          <a:prstGeom prst="rect">
            <a:avLst/>
          </a:prstGeom>
          <a:noFill/>
        </p:spPr>
        <p:txBody>
          <a:bodyPr wrap="square" rtlCol="0">
            <a:spAutoFit/>
          </a:bodyPr>
          <a:lstStyle/>
          <a:p>
            <a:pPr latinLnBrk="1"/>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chủ</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chốt</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t>Bắc</a:t>
            </a:r>
            <a:r>
              <a:rPr lang="en-US" altLang="zh-CN" sz="1400" dirty="0"/>
              <a:t> </a:t>
            </a:r>
            <a:r>
              <a:rPr lang="en-US" altLang="zh-CN" sz="1400" dirty="0" err="1"/>
              <a:t>Mỹ</a:t>
            </a:r>
            <a:r>
              <a:rPr lang="en-US" altLang="zh-CN" sz="1400" dirty="0"/>
              <a:t> </a:t>
            </a:r>
            <a:r>
              <a:rPr lang="en-US" altLang="zh-CN" sz="1400" dirty="0" err="1"/>
              <a:t>vẫn</a:t>
            </a:r>
            <a:r>
              <a:rPr lang="en-US" altLang="zh-CN" sz="1400" dirty="0"/>
              <a:t> </a:t>
            </a:r>
            <a:r>
              <a:rPr lang="en-US" altLang="zh-CN" sz="1400" dirty="0" err="1"/>
              <a:t>duy</a:t>
            </a:r>
            <a:r>
              <a:rPr lang="en-US" altLang="zh-CN" sz="1400" dirty="0"/>
              <a:t> </a:t>
            </a:r>
            <a:r>
              <a:rPr lang="en-US" altLang="zh-CN" sz="1400" dirty="0" err="1"/>
              <a:t>trì</a:t>
            </a:r>
            <a:r>
              <a:rPr lang="en-US" altLang="zh-CN" sz="1400" dirty="0"/>
              <a:t> </a:t>
            </a:r>
          </a:p>
          <a:p>
            <a:pPr latinLnBrk="1"/>
            <a:r>
              <a:rPr lang="en-US" altLang="zh-CN" sz="1400" dirty="0" err="1"/>
              <a:t>vị</a:t>
            </a:r>
            <a:r>
              <a:rPr lang="en-US" altLang="zh-CN" sz="1400" dirty="0"/>
              <a:t> </a:t>
            </a:r>
            <a:r>
              <a:rPr lang="en-US" altLang="zh-CN" sz="1400" dirty="0" err="1"/>
              <a:t>trí</a:t>
            </a:r>
            <a:r>
              <a:rPr lang="en-US" altLang="zh-CN" sz="1400" dirty="0"/>
              <a:t> </a:t>
            </a:r>
            <a:r>
              <a:rPr lang="en-US" altLang="zh-CN" sz="1400" dirty="0" err="1"/>
              <a:t>đứng</a:t>
            </a:r>
            <a:r>
              <a:rPr lang="en-US" altLang="zh-CN" sz="1400" dirty="0"/>
              <a:t> </a:t>
            </a:r>
            <a:r>
              <a:rPr lang="en-US" altLang="zh-CN" sz="1400" dirty="0" err="1"/>
              <a:t>đầu</a:t>
            </a:r>
            <a:endParaRPr lang="en-US" altLang="zh-CN" sz="1400" dirty="0"/>
          </a:p>
          <a:p>
            <a:pPr latinLnBrk="1"/>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Thị</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trường</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khác</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t>Thị</a:t>
            </a:r>
            <a:r>
              <a:rPr lang="en-US" altLang="zh-CN" sz="1400" dirty="0"/>
              <a:t> </a:t>
            </a:r>
            <a:r>
              <a:rPr lang="en-US" altLang="zh-CN" sz="1400" dirty="0" err="1"/>
              <a:t>trường</a:t>
            </a:r>
            <a:r>
              <a:rPr lang="en-US" altLang="zh-CN" sz="1400" dirty="0"/>
              <a:t> </a:t>
            </a:r>
            <a:r>
              <a:rPr lang="en-US" altLang="zh-CN" sz="1400" dirty="0" err="1"/>
              <a:t>Châu</a:t>
            </a:r>
            <a:r>
              <a:rPr lang="en-US" altLang="zh-CN" sz="1400" dirty="0"/>
              <a:t> </a:t>
            </a:r>
            <a:r>
              <a:rPr lang="en-US" altLang="zh-CN" sz="1400" dirty="0" err="1"/>
              <a:t>Âu</a:t>
            </a:r>
            <a:r>
              <a:rPr lang="en-US" altLang="zh-CN" sz="1400" dirty="0"/>
              <a:t> </a:t>
            </a:r>
            <a:r>
              <a:rPr lang="en-US" altLang="zh-CN" sz="1400" dirty="0" err="1"/>
              <a:t>có</a:t>
            </a:r>
            <a:r>
              <a:rPr lang="en-US" altLang="zh-CN" sz="1400" dirty="0"/>
              <a:t> </a:t>
            </a:r>
          </a:p>
          <a:p>
            <a:pPr latinLnBrk="1"/>
            <a:r>
              <a:rPr lang="en-US" altLang="zh-CN" sz="1400" dirty="0" err="1"/>
              <a:t>nhu</a:t>
            </a:r>
            <a:r>
              <a:rPr lang="en-US" altLang="zh-CN" sz="1400" dirty="0"/>
              <a:t> </a:t>
            </a:r>
            <a:r>
              <a:rPr lang="en-US" altLang="zh-CN" sz="1400" dirty="0" err="1"/>
              <a:t>cầu</a:t>
            </a:r>
            <a:r>
              <a:rPr lang="en-US" altLang="zh-CN" sz="1400" dirty="0"/>
              <a:t> </a:t>
            </a:r>
            <a:r>
              <a:rPr lang="en-US" altLang="zh-CN" sz="1400" dirty="0" err="1"/>
              <a:t>trung</a:t>
            </a:r>
            <a:r>
              <a:rPr lang="en-US" altLang="zh-CN" sz="1400" dirty="0"/>
              <a:t> </a:t>
            </a:r>
            <a:r>
              <a:rPr lang="en-US" altLang="zh-CN" sz="1400" dirty="0" err="1"/>
              <a:t>bình</a:t>
            </a:r>
            <a:r>
              <a:rPr lang="en-US" altLang="zh-CN" sz="1400" dirty="0"/>
              <a:t>, </a:t>
            </a:r>
            <a:r>
              <a:rPr lang="en-US" altLang="zh-CN" sz="1400" dirty="0" err="1"/>
              <a:t>trong</a:t>
            </a:r>
            <a:r>
              <a:rPr lang="en-US" altLang="zh-CN" sz="1400" dirty="0"/>
              <a:t> </a:t>
            </a:r>
            <a:r>
              <a:rPr lang="en-US" altLang="zh-CN" sz="1400" dirty="0" err="1"/>
              <a:t>khi</a:t>
            </a:r>
            <a:r>
              <a:rPr lang="en-US" altLang="zh-CN" sz="1400" dirty="0"/>
              <a:t> </a:t>
            </a:r>
            <a:r>
              <a:rPr lang="en-US" altLang="zh-CN" sz="1400" dirty="0" err="1"/>
              <a:t>đó</a:t>
            </a:r>
            <a:r>
              <a:rPr lang="en-US" altLang="zh-CN" sz="1400" dirty="0"/>
              <a:t> Australia </a:t>
            </a:r>
            <a:r>
              <a:rPr lang="en-US" altLang="zh-CN" sz="1400" dirty="0" err="1"/>
              <a:t>và</a:t>
            </a:r>
            <a:r>
              <a:rPr lang="en-US" altLang="zh-CN" sz="1400" dirty="0"/>
              <a:t> Brazil </a:t>
            </a:r>
            <a:r>
              <a:rPr lang="en-US" altLang="zh-CN" sz="1400" dirty="0" err="1"/>
              <a:t>lại</a:t>
            </a:r>
            <a:r>
              <a:rPr lang="en-US" altLang="zh-CN" sz="1400" dirty="0"/>
              <a:t> </a:t>
            </a:r>
            <a:r>
              <a:rPr lang="en-US" altLang="zh-CN" sz="1400" dirty="0" err="1"/>
              <a:t>có</a:t>
            </a:r>
            <a:r>
              <a:rPr lang="en-US" altLang="zh-CN" sz="1400" dirty="0"/>
              <a:t> </a:t>
            </a:r>
            <a:r>
              <a:rPr lang="en-US" altLang="zh-CN" sz="1400" dirty="0" err="1"/>
              <a:t>sức</a:t>
            </a:r>
            <a:r>
              <a:rPr lang="en-US" altLang="zh-CN" sz="1400" dirty="0"/>
              <a:t> </a:t>
            </a:r>
            <a:r>
              <a:rPr lang="en-US" altLang="zh-CN" sz="1400" dirty="0" err="1"/>
              <a:t>mua</a:t>
            </a:r>
            <a:r>
              <a:rPr lang="en-US" altLang="zh-CN" sz="1400" dirty="0"/>
              <a:t> </a:t>
            </a:r>
            <a:r>
              <a:rPr lang="en-US" altLang="zh-CN" sz="1400" dirty="0" err="1"/>
              <a:t>rất</a:t>
            </a:r>
            <a:r>
              <a:rPr lang="en-US" altLang="zh-CN" sz="1400" dirty="0"/>
              <a:t> </a:t>
            </a:r>
            <a:r>
              <a:rPr lang="en-US" altLang="zh-CN" sz="1400" dirty="0" err="1"/>
              <a:t>đáng</a:t>
            </a:r>
            <a:r>
              <a:rPr lang="en-US" altLang="zh-CN" sz="1400" dirty="0"/>
              <a:t> </a:t>
            </a:r>
            <a:r>
              <a:rPr lang="en-US" altLang="zh-CN" sz="1400" dirty="0" err="1"/>
              <a:t>chú</a:t>
            </a:r>
            <a:r>
              <a:rPr lang="en-US" altLang="zh-CN" sz="1400" dirty="0"/>
              <a:t> </a:t>
            </a:r>
            <a:r>
              <a:rPr lang="en-US" altLang="zh-CN" sz="1400" dirty="0" err="1"/>
              <a:t>ý</a:t>
            </a:r>
            <a:endParaRPr lang="en-US" altLang="zh-CN" sz="1400" dirty="0"/>
          </a:p>
          <a:p>
            <a:br>
              <a:rPr lang="en-US" altLang="zh-CN" sz="1050" dirty="0"/>
            </a:b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2" name="图片 11">
            <a:extLst>
              <a:ext uri="{FF2B5EF4-FFF2-40B4-BE49-F238E27FC236}">
                <a16:creationId xmlns:a16="http://schemas.microsoft.com/office/drawing/2014/main" id="{EBEAF193-F3AB-4BF3-A4CB-F890CFC6C173}"/>
              </a:ext>
            </a:extLst>
          </p:cNvPr>
          <p:cNvPicPr>
            <a:picLocks noChangeAspect="1"/>
          </p:cNvPicPr>
          <p:nvPr/>
        </p:nvPicPr>
        <p:blipFill>
          <a:blip r:embed="rId2"/>
          <a:stretch>
            <a:fillRect/>
          </a:stretch>
        </p:blipFill>
        <p:spPr>
          <a:xfrm>
            <a:off x="2587876" y="1166369"/>
            <a:ext cx="5336877" cy="1790511"/>
          </a:xfrm>
          <a:prstGeom prst="rect">
            <a:avLst/>
          </a:prstGeom>
        </p:spPr>
      </p:pic>
      <p:pic>
        <p:nvPicPr>
          <p:cNvPr id="13" name="图片 12">
            <a:extLst>
              <a:ext uri="{FF2B5EF4-FFF2-40B4-BE49-F238E27FC236}">
                <a16:creationId xmlns:a16="http://schemas.microsoft.com/office/drawing/2014/main" id="{15E1A1E9-620C-49F4-93A2-9205110D95F0}"/>
              </a:ext>
            </a:extLst>
          </p:cNvPr>
          <p:cNvPicPr>
            <a:picLocks noChangeAspect="1"/>
          </p:cNvPicPr>
          <p:nvPr/>
        </p:nvPicPr>
        <p:blipFill>
          <a:blip r:embed="rId3"/>
          <a:stretch>
            <a:fillRect/>
          </a:stretch>
        </p:blipFill>
        <p:spPr>
          <a:xfrm>
            <a:off x="8399678" y="1657745"/>
            <a:ext cx="2036531" cy="3524256"/>
          </a:xfrm>
          <a:prstGeom prst="rect">
            <a:avLst/>
          </a:prstGeom>
        </p:spPr>
      </p:pic>
      <p:pic>
        <p:nvPicPr>
          <p:cNvPr id="14" name="图片 13">
            <a:extLst>
              <a:ext uri="{FF2B5EF4-FFF2-40B4-BE49-F238E27FC236}">
                <a16:creationId xmlns:a16="http://schemas.microsoft.com/office/drawing/2014/main" id="{74073D0D-4535-4F49-9748-AC993CED7CC8}"/>
              </a:ext>
            </a:extLst>
          </p:cNvPr>
          <p:cNvPicPr>
            <a:picLocks noChangeAspect="1"/>
          </p:cNvPicPr>
          <p:nvPr/>
        </p:nvPicPr>
        <p:blipFill>
          <a:blip r:embed="rId4"/>
          <a:stretch>
            <a:fillRect/>
          </a:stretch>
        </p:blipFill>
        <p:spPr>
          <a:xfrm>
            <a:off x="10436209" y="1639056"/>
            <a:ext cx="928119" cy="3561200"/>
          </a:xfrm>
          <a:prstGeom prst="rect">
            <a:avLst/>
          </a:prstGeom>
        </p:spPr>
      </p:pic>
      <p:pic>
        <p:nvPicPr>
          <p:cNvPr id="15" name="图片 14">
            <a:extLst>
              <a:ext uri="{FF2B5EF4-FFF2-40B4-BE49-F238E27FC236}">
                <a16:creationId xmlns:a16="http://schemas.microsoft.com/office/drawing/2014/main" id="{5C2EF791-CCC7-4AE7-B8EA-D750A7A44501}"/>
              </a:ext>
            </a:extLst>
          </p:cNvPr>
          <p:cNvPicPr>
            <a:picLocks noChangeAspect="1"/>
          </p:cNvPicPr>
          <p:nvPr/>
        </p:nvPicPr>
        <p:blipFill>
          <a:blip r:embed="rId5"/>
          <a:stretch>
            <a:fillRect/>
          </a:stretch>
        </p:blipFill>
        <p:spPr>
          <a:xfrm>
            <a:off x="397481" y="3633795"/>
            <a:ext cx="7339334" cy="1309046"/>
          </a:xfrm>
          <a:prstGeom prst="rect">
            <a:avLst/>
          </a:prstGeom>
        </p:spPr>
      </p:pic>
      <p:pic>
        <p:nvPicPr>
          <p:cNvPr id="16" name="图片 15">
            <a:extLst>
              <a:ext uri="{FF2B5EF4-FFF2-40B4-BE49-F238E27FC236}">
                <a16:creationId xmlns:a16="http://schemas.microsoft.com/office/drawing/2014/main" id="{FBA68C5C-B538-45B4-9886-F8F11A7AD3E8}"/>
              </a:ext>
            </a:extLst>
          </p:cNvPr>
          <p:cNvPicPr>
            <a:picLocks noChangeAspect="1"/>
          </p:cNvPicPr>
          <p:nvPr/>
        </p:nvPicPr>
        <p:blipFill>
          <a:blip r:embed="rId6"/>
          <a:stretch>
            <a:fillRect/>
          </a:stretch>
        </p:blipFill>
        <p:spPr>
          <a:xfrm>
            <a:off x="440686" y="4967267"/>
            <a:ext cx="4806791" cy="1270445"/>
          </a:xfrm>
          <a:prstGeom prst="rect">
            <a:avLst/>
          </a:prstGeom>
        </p:spPr>
      </p:pic>
      <p:pic>
        <p:nvPicPr>
          <p:cNvPr id="17" name="图片 16">
            <a:extLst>
              <a:ext uri="{FF2B5EF4-FFF2-40B4-BE49-F238E27FC236}">
                <a16:creationId xmlns:a16="http://schemas.microsoft.com/office/drawing/2014/main" id="{D4C6912C-2BAF-42FF-B98D-76FB4FD57062}"/>
              </a:ext>
            </a:extLst>
          </p:cNvPr>
          <p:cNvPicPr>
            <a:picLocks noChangeAspect="1"/>
          </p:cNvPicPr>
          <p:nvPr/>
        </p:nvPicPr>
        <p:blipFill>
          <a:blip r:embed="rId7"/>
          <a:stretch>
            <a:fillRect/>
          </a:stretch>
        </p:blipFill>
        <p:spPr>
          <a:xfrm>
            <a:off x="5298415" y="4966055"/>
            <a:ext cx="2443505" cy="1305054"/>
          </a:xfrm>
          <a:prstGeom prst="rect">
            <a:avLst/>
          </a:prstGeom>
        </p:spPr>
      </p:pic>
      <p:sp>
        <p:nvSpPr>
          <p:cNvPr id="18" name="文本框 17">
            <a:extLst>
              <a:ext uri="{FF2B5EF4-FFF2-40B4-BE49-F238E27FC236}">
                <a16:creationId xmlns:a16="http://schemas.microsoft.com/office/drawing/2014/main" id="{353DC4EB-70CF-4A5B-B70F-25B58AF5C7A4}"/>
              </a:ext>
            </a:extLst>
          </p:cNvPr>
          <p:cNvSpPr txBox="1"/>
          <p:nvPr/>
        </p:nvSpPr>
        <p:spPr>
          <a:xfrm>
            <a:off x="973528" y="3818976"/>
            <a:ext cx="1501465" cy="307777"/>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salon</a:t>
            </a:r>
            <a:endParaRPr lang="zh-CN" altLang="en-US" sz="1400" dirty="0"/>
          </a:p>
        </p:txBody>
      </p:sp>
      <p:sp>
        <p:nvSpPr>
          <p:cNvPr id="19" name="文本框 18">
            <a:extLst>
              <a:ext uri="{FF2B5EF4-FFF2-40B4-BE49-F238E27FC236}">
                <a16:creationId xmlns:a16="http://schemas.microsoft.com/office/drawing/2014/main" id="{8D7C5611-6D4F-4FEC-B918-852E2BF21F70}"/>
              </a:ext>
            </a:extLst>
          </p:cNvPr>
          <p:cNvSpPr txBox="1"/>
          <p:nvPr/>
        </p:nvSpPr>
        <p:spPr>
          <a:xfrm>
            <a:off x="867292" y="4562603"/>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0" name="文本框 19">
            <a:extLst>
              <a:ext uri="{FF2B5EF4-FFF2-40B4-BE49-F238E27FC236}">
                <a16:creationId xmlns:a16="http://schemas.microsoft.com/office/drawing/2014/main" id="{B095E432-47C9-4351-B978-312D65347040}"/>
              </a:ext>
            </a:extLst>
          </p:cNvPr>
          <p:cNvSpPr txBox="1"/>
          <p:nvPr/>
        </p:nvSpPr>
        <p:spPr>
          <a:xfrm>
            <a:off x="852195" y="4191127"/>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1" name="文本框 20">
            <a:extLst>
              <a:ext uri="{FF2B5EF4-FFF2-40B4-BE49-F238E27FC236}">
                <a16:creationId xmlns:a16="http://schemas.microsoft.com/office/drawing/2014/main" id="{6F7DD00A-F98B-4669-9752-CF9A823A557A}"/>
              </a:ext>
            </a:extLst>
          </p:cNvPr>
          <p:cNvSpPr txBox="1"/>
          <p:nvPr/>
        </p:nvSpPr>
        <p:spPr>
          <a:xfrm>
            <a:off x="883060" y="5902666"/>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2" name="文本框 21">
            <a:extLst>
              <a:ext uri="{FF2B5EF4-FFF2-40B4-BE49-F238E27FC236}">
                <a16:creationId xmlns:a16="http://schemas.microsoft.com/office/drawing/2014/main" id="{2E28F44A-0552-4BB4-AC2E-CC65B33DBD82}"/>
              </a:ext>
            </a:extLst>
          </p:cNvPr>
          <p:cNvSpPr txBox="1"/>
          <p:nvPr/>
        </p:nvSpPr>
        <p:spPr>
          <a:xfrm>
            <a:off x="867963" y="5531190"/>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3" name="文本框 22">
            <a:extLst>
              <a:ext uri="{FF2B5EF4-FFF2-40B4-BE49-F238E27FC236}">
                <a16:creationId xmlns:a16="http://schemas.microsoft.com/office/drawing/2014/main" id="{B92335C5-F1EF-414C-8DA3-EDA005C60E33}"/>
              </a:ext>
            </a:extLst>
          </p:cNvPr>
          <p:cNvSpPr txBox="1"/>
          <p:nvPr/>
        </p:nvSpPr>
        <p:spPr>
          <a:xfrm>
            <a:off x="3321448" y="4557353"/>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4" name="文本框 23">
            <a:extLst>
              <a:ext uri="{FF2B5EF4-FFF2-40B4-BE49-F238E27FC236}">
                <a16:creationId xmlns:a16="http://schemas.microsoft.com/office/drawing/2014/main" id="{06F07999-F403-4FD9-BC6E-0F476F1094CC}"/>
              </a:ext>
            </a:extLst>
          </p:cNvPr>
          <p:cNvSpPr txBox="1"/>
          <p:nvPr/>
        </p:nvSpPr>
        <p:spPr>
          <a:xfrm>
            <a:off x="3306351" y="4185877"/>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5" name="文本框 24">
            <a:extLst>
              <a:ext uri="{FF2B5EF4-FFF2-40B4-BE49-F238E27FC236}">
                <a16:creationId xmlns:a16="http://schemas.microsoft.com/office/drawing/2014/main" id="{7596EF92-3823-40BD-A3A0-2A76B1063E5C}"/>
              </a:ext>
            </a:extLst>
          </p:cNvPr>
          <p:cNvSpPr txBox="1"/>
          <p:nvPr/>
        </p:nvSpPr>
        <p:spPr>
          <a:xfrm>
            <a:off x="5765094" y="4573121"/>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6" name="文本框 25">
            <a:extLst>
              <a:ext uri="{FF2B5EF4-FFF2-40B4-BE49-F238E27FC236}">
                <a16:creationId xmlns:a16="http://schemas.microsoft.com/office/drawing/2014/main" id="{6FB09530-0BE9-49BB-81D1-FA1CCD86633A}"/>
              </a:ext>
            </a:extLst>
          </p:cNvPr>
          <p:cNvSpPr txBox="1"/>
          <p:nvPr/>
        </p:nvSpPr>
        <p:spPr>
          <a:xfrm>
            <a:off x="5749997" y="4201645"/>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7" name="文本框 26">
            <a:extLst>
              <a:ext uri="{FF2B5EF4-FFF2-40B4-BE49-F238E27FC236}">
                <a16:creationId xmlns:a16="http://schemas.microsoft.com/office/drawing/2014/main" id="{E018C49A-B436-41B7-AB82-69D56DD473C6}"/>
              </a:ext>
            </a:extLst>
          </p:cNvPr>
          <p:cNvSpPr txBox="1"/>
          <p:nvPr/>
        </p:nvSpPr>
        <p:spPr>
          <a:xfrm>
            <a:off x="5780864" y="5913178"/>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28" name="文本框 27">
            <a:extLst>
              <a:ext uri="{FF2B5EF4-FFF2-40B4-BE49-F238E27FC236}">
                <a16:creationId xmlns:a16="http://schemas.microsoft.com/office/drawing/2014/main" id="{E411806C-BF64-4DB0-BB3E-7BD8D15DDDBB}"/>
              </a:ext>
            </a:extLst>
          </p:cNvPr>
          <p:cNvSpPr txBox="1"/>
          <p:nvPr/>
        </p:nvSpPr>
        <p:spPr>
          <a:xfrm>
            <a:off x="5765767" y="5541702"/>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29" name="文本框 28">
            <a:extLst>
              <a:ext uri="{FF2B5EF4-FFF2-40B4-BE49-F238E27FC236}">
                <a16:creationId xmlns:a16="http://schemas.microsoft.com/office/drawing/2014/main" id="{0B8C399D-9BDC-4D35-AD1F-91169CAE98F5}"/>
              </a:ext>
            </a:extLst>
          </p:cNvPr>
          <p:cNvSpPr txBox="1"/>
          <p:nvPr/>
        </p:nvSpPr>
        <p:spPr>
          <a:xfrm>
            <a:off x="3305685" y="5907924"/>
            <a:ext cx="740376" cy="261610"/>
          </a:xfrm>
          <a:prstGeom prst="rect">
            <a:avLst/>
          </a:prstGeom>
          <a:solidFill>
            <a:srgbClr val="E6E6E6"/>
          </a:solidFill>
          <a:ln>
            <a:noFill/>
          </a:ln>
        </p:spPr>
        <p:txBody>
          <a:bodyPr wrap="square" rtlCol="0">
            <a:spAutoFit/>
          </a:bodyPr>
          <a:lstStyle/>
          <a:p>
            <a:r>
              <a:rPr lang="en-US" altLang="zh-CN" sz="1100" dirty="0">
                <a:latin typeface="+mn-ea"/>
              </a:rPr>
              <a:t>YOY</a:t>
            </a:r>
            <a:endParaRPr lang="zh-CN" altLang="en-US" sz="1100" dirty="0">
              <a:latin typeface="+mn-ea"/>
            </a:endParaRPr>
          </a:p>
        </p:txBody>
      </p:sp>
      <p:sp>
        <p:nvSpPr>
          <p:cNvPr id="30" name="文本框 29">
            <a:extLst>
              <a:ext uri="{FF2B5EF4-FFF2-40B4-BE49-F238E27FC236}">
                <a16:creationId xmlns:a16="http://schemas.microsoft.com/office/drawing/2014/main" id="{CA3BF70D-0BEE-4E18-A6E2-9F760FAF46F5}"/>
              </a:ext>
            </a:extLst>
          </p:cNvPr>
          <p:cNvSpPr txBox="1"/>
          <p:nvPr/>
        </p:nvSpPr>
        <p:spPr>
          <a:xfrm>
            <a:off x="3290588" y="5536448"/>
            <a:ext cx="742050" cy="369332"/>
          </a:xfrm>
          <a:prstGeom prst="rect">
            <a:avLst/>
          </a:prstGeom>
          <a:solidFill>
            <a:srgbClr val="E6E6E6"/>
          </a:solidFill>
          <a:ln>
            <a:noFill/>
          </a:ln>
        </p:spPr>
        <p:txBody>
          <a:bodyPr wrap="square" rtlCol="0">
            <a:spAutoFit/>
          </a:bodyPr>
          <a:lstStyle/>
          <a:p>
            <a:r>
              <a:rPr lang="en-US" altLang="zh-CN" sz="900" dirty="0"/>
              <a:t>Business Index</a:t>
            </a:r>
            <a:endParaRPr lang="zh-CN" altLang="en-US" sz="900" dirty="0"/>
          </a:p>
        </p:txBody>
      </p:sp>
      <p:sp>
        <p:nvSpPr>
          <p:cNvPr id="31" name="文本框 30">
            <a:extLst>
              <a:ext uri="{FF2B5EF4-FFF2-40B4-BE49-F238E27FC236}">
                <a16:creationId xmlns:a16="http://schemas.microsoft.com/office/drawing/2014/main" id="{6D5F19D9-AB3C-41A2-9CC1-1A1F6B2498D7}"/>
              </a:ext>
            </a:extLst>
          </p:cNvPr>
          <p:cNvSpPr txBox="1"/>
          <p:nvPr/>
        </p:nvSpPr>
        <p:spPr>
          <a:xfrm>
            <a:off x="3417175" y="3824232"/>
            <a:ext cx="1501465"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r>
              <a:rPr lang="en-US" altLang="zh-CN" sz="1400" dirty="0" err="1"/>
              <a:t>văn</a:t>
            </a:r>
            <a:r>
              <a:rPr lang="en-US" altLang="zh-CN" sz="1400" dirty="0"/>
              <a:t> </a:t>
            </a:r>
            <a:r>
              <a:rPr lang="en-US" altLang="zh-CN" sz="1400" dirty="0" err="1"/>
              <a:t>phòng</a:t>
            </a:r>
            <a:endParaRPr lang="zh-CN" altLang="en-US" sz="1400" dirty="0"/>
          </a:p>
        </p:txBody>
      </p:sp>
      <p:sp>
        <p:nvSpPr>
          <p:cNvPr id="32" name="文本框 31">
            <a:extLst>
              <a:ext uri="{FF2B5EF4-FFF2-40B4-BE49-F238E27FC236}">
                <a16:creationId xmlns:a16="http://schemas.microsoft.com/office/drawing/2014/main" id="{417867E5-7DDA-41A3-9017-84FDFD51648E}"/>
              </a:ext>
            </a:extLst>
          </p:cNvPr>
          <p:cNvSpPr txBox="1"/>
          <p:nvPr/>
        </p:nvSpPr>
        <p:spPr>
          <a:xfrm>
            <a:off x="5879947" y="3818976"/>
            <a:ext cx="1501465" cy="523220"/>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r>
              <a:rPr lang="en-US" altLang="zh-CN" sz="1400" dirty="0" err="1"/>
              <a:t>khách</a:t>
            </a:r>
            <a:r>
              <a:rPr lang="en-US" altLang="zh-CN" sz="1400" dirty="0"/>
              <a:t> </a:t>
            </a:r>
            <a:r>
              <a:rPr lang="en-US" altLang="zh-CN" sz="1400" dirty="0" err="1"/>
              <a:t>sạn</a:t>
            </a:r>
            <a:endParaRPr lang="zh-CN" altLang="en-US" sz="1400" dirty="0"/>
          </a:p>
        </p:txBody>
      </p:sp>
      <p:sp>
        <p:nvSpPr>
          <p:cNvPr id="33" name="文本框 32">
            <a:extLst>
              <a:ext uri="{FF2B5EF4-FFF2-40B4-BE49-F238E27FC236}">
                <a16:creationId xmlns:a16="http://schemas.microsoft.com/office/drawing/2014/main" id="{1EA3F581-BFB8-4149-A985-46AF2F0B1E20}"/>
              </a:ext>
            </a:extLst>
          </p:cNvPr>
          <p:cNvSpPr txBox="1"/>
          <p:nvPr/>
        </p:nvSpPr>
        <p:spPr>
          <a:xfrm>
            <a:off x="973528" y="5149977"/>
            <a:ext cx="1501465" cy="307777"/>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bar</a:t>
            </a:r>
            <a:endParaRPr lang="zh-CN" altLang="en-US" sz="1400" dirty="0"/>
          </a:p>
        </p:txBody>
      </p:sp>
      <p:sp>
        <p:nvSpPr>
          <p:cNvPr id="34" name="文本框 33">
            <a:extLst>
              <a:ext uri="{FF2B5EF4-FFF2-40B4-BE49-F238E27FC236}">
                <a16:creationId xmlns:a16="http://schemas.microsoft.com/office/drawing/2014/main" id="{6A9D3558-5C5D-45D9-9B09-65D6BA0771B6}"/>
              </a:ext>
            </a:extLst>
          </p:cNvPr>
          <p:cNvSpPr txBox="1"/>
          <p:nvPr/>
        </p:nvSpPr>
        <p:spPr>
          <a:xfrm>
            <a:off x="3391476" y="5171399"/>
            <a:ext cx="1723997" cy="276999"/>
          </a:xfrm>
          <a:prstGeom prst="rect">
            <a:avLst/>
          </a:prstGeom>
          <a:solidFill>
            <a:srgbClr val="E6E6E6"/>
          </a:solidFill>
          <a:ln>
            <a:noFill/>
          </a:ln>
        </p:spPr>
        <p:txBody>
          <a:bodyPr wrap="square" rtlCol="0">
            <a:spAutoFit/>
          </a:bodyPr>
          <a:lstStyle/>
          <a:p>
            <a:r>
              <a:rPr lang="en-US" altLang="zh-CN" sz="1200" dirty="0" err="1"/>
              <a:t>Nội</a:t>
            </a:r>
            <a:r>
              <a:rPr lang="en-US" altLang="zh-CN" sz="1200" dirty="0"/>
              <a:t> </a:t>
            </a:r>
            <a:r>
              <a:rPr lang="en-US" altLang="zh-CN" sz="1200" dirty="0" err="1"/>
              <a:t>thất</a:t>
            </a:r>
            <a:r>
              <a:rPr lang="en-US" altLang="zh-CN" sz="1200" dirty="0"/>
              <a:t> </a:t>
            </a:r>
            <a:r>
              <a:rPr lang="en-US" altLang="zh-CN" sz="1200" dirty="0" err="1"/>
              <a:t>nhà</a:t>
            </a:r>
            <a:r>
              <a:rPr lang="en-US" altLang="zh-CN" sz="1200" dirty="0"/>
              <a:t> </a:t>
            </a:r>
            <a:r>
              <a:rPr lang="en-US" altLang="zh-CN" sz="1200" dirty="0" err="1"/>
              <a:t>hàng</a:t>
            </a:r>
            <a:endParaRPr lang="zh-CN" altLang="en-US" sz="1200" dirty="0"/>
          </a:p>
        </p:txBody>
      </p:sp>
      <p:sp>
        <p:nvSpPr>
          <p:cNvPr id="35" name="文本框 34">
            <a:extLst>
              <a:ext uri="{FF2B5EF4-FFF2-40B4-BE49-F238E27FC236}">
                <a16:creationId xmlns:a16="http://schemas.microsoft.com/office/drawing/2014/main" id="{2D2E8148-B446-40B6-B64C-67D2538B790E}"/>
              </a:ext>
            </a:extLst>
          </p:cNvPr>
          <p:cNvSpPr txBox="1"/>
          <p:nvPr/>
        </p:nvSpPr>
        <p:spPr>
          <a:xfrm>
            <a:off x="5879947" y="5156009"/>
            <a:ext cx="1763967" cy="307777"/>
          </a:xfrm>
          <a:prstGeom prst="rect">
            <a:avLst/>
          </a:prstGeom>
          <a:solidFill>
            <a:srgbClr val="E6E6E6"/>
          </a:solidFill>
          <a:ln>
            <a:noFill/>
          </a:ln>
        </p:spPr>
        <p:txBody>
          <a:bodyPr wrap="square" rtlCol="0">
            <a:spAutoFit/>
          </a:bodyPr>
          <a:lstStyle/>
          <a:p>
            <a:r>
              <a:rPr lang="en-US" altLang="zh-CN" sz="1400" dirty="0" err="1"/>
              <a:t>Nội</a:t>
            </a:r>
            <a:r>
              <a:rPr lang="en-US" altLang="zh-CN" sz="1400" dirty="0"/>
              <a:t> </a:t>
            </a:r>
            <a:r>
              <a:rPr lang="en-US" altLang="zh-CN" sz="1400" dirty="0" err="1"/>
              <a:t>thất</a:t>
            </a:r>
            <a:r>
              <a:rPr lang="en-US" altLang="zh-CN" sz="1400" dirty="0"/>
              <a:t> </a:t>
            </a:r>
            <a:r>
              <a:rPr lang="en-US" altLang="zh-CN" sz="1400" dirty="0" err="1"/>
              <a:t>bệnh</a:t>
            </a:r>
            <a:r>
              <a:rPr lang="en-US" altLang="zh-CN" sz="1400" dirty="0"/>
              <a:t> </a:t>
            </a:r>
            <a:r>
              <a:rPr lang="en-US" altLang="zh-CN" sz="1400" dirty="0" err="1"/>
              <a:t>viện</a:t>
            </a:r>
            <a:endParaRPr lang="zh-CN" altLang="en-US" sz="1400" dirty="0"/>
          </a:p>
        </p:txBody>
      </p:sp>
      <p:sp>
        <p:nvSpPr>
          <p:cNvPr id="36" name="文本框 35">
            <a:extLst>
              <a:ext uri="{FF2B5EF4-FFF2-40B4-BE49-F238E27FC236}">
                <a16:creationId xmlns:a16="http://schemas.microsoft.com/office/drawing/2014/main" id="{B2A2AAA2-02D2-4880-8BC9-2E6B82F30636}"/>
              </a:ext>
            </a:extLst>
          </p:cNvPr>
          <p:cNvSpPr txBox="1"/>
          <p:nvPr/>
        </p:nvSpPr>
        <p:spPr>
          <a:xfrm>
            <a:off x="9314288" y="1736048"/>
            <a:ext cx="929151" cy="276999"/>
          </a:xfrm>
          <a:prstGeom prst="rect">
            <a:avLst/>
          </a:prstGeom>
          <a:solidFill>
            <a:srgbClr val="FCFAFA"/>
          </a:solidFill>
          <a:ln>
            <a:noFill/>
          </a:ln>
        </p:spPr>
        <p:txBody>
          <a:bodyPr wrap="square" rtlCol="0">
            <a:spAutoFit/>
          </a:bodyPr>
          <a:lstStyle/>
          <a:p>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7" name="文本框 36">
            <a:extLst>
              <a:ext uri="{FF2B5EF4-FFF2-40B4-BE49-F238E27FC236}">
                <a16:creationId xmlns:a16="http://schemas.microsoft.com/office/drawing/2014/main" id="{B5260928-88C1-45FE-B226-A3650CF6F6D2}"/>
              </a:ext>
            </a:extLst>
          </p:cNvPr>
          <p:cNvSpPr txBox="1"/>
          <p:nvPr/>
        </p:nvSpPr>
        <p:spPr>
          <a:xfrm>
            <a:off x="8399678" y="1736048"/>
            <a:ext cx="794840" cy="276999"/>
          </a:xfrm>
          <a:prstGeom prst="rect">
            <a:avLst/>
          </a:prstGeom>
          <a:solidFill>
            <a:srgbClr val="FBF9F9"/>
          </a:solidFill>
          <a:ln>
            <a:noFill/>
          </a:ln>
        </p:spPr>
        <p:txBody>
          <a:bodyPr wrap="square" rtlCol="0">
            <a:spAutoFit/>
          </a:bodyPr>
          <a:lstStyle/>
          <a:p>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Hạng</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8" name="文本框 37">
            <a:extLst>
              <a:ext uri="{FF2B5EF4-FFF2-40B4-BE49-F238E27FC236}">
                <a16:creationId xmlns:a16="http://schemas.microsoft.com/office/drawing/2014/main" id="{D066AFB6-E7A6-496E-A7A1-E632CB642F5A}"/>
              </a:ext>
            </a:extLst>
          </p:cNvPr>
          <p:cNvSpPr txBox="1"/>
          <p:nvPr/>
        </p:nvSpPr>
        <p:spPr>
          <a:xfrm>
            <a:off x="10573380" y="1729243"/>
            <a:ext cx="1354664" cy="276999"/>
          </a:xfrm>
          <a:prstGeom prst="rect">
            <a:avLst/>
          </a:prstGeom>
          <a:solidFill>
            <a:srgbClr val="FBF9F9"/>
          </a:solidFill>
          <a:ln>
            <a:noFill/>
          </a:ln>
        </p:spPr>
        <p:txBody>
          <a:bodyPr wrap="square" rtlCol="0">
            <a:spAutoFit/>
          </a:bodyPr>
          <a:lstStyle/>
          <a:p>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Tỉ</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lệ</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người</a:t>
            </a:r>
            <a:r>
              <a:rPr lang="en-US" altLang="zh-CN" sz="1200"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200"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mua</a:t>
            </a:r>
            <a:endParaRPr lang="zh-CN" altLang="en-US" sz="12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231641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1830BB1-BB9C-43E9-9600-5E4B36F81176}"/>
              </a:ext>
            </a:extLst>
          </p:cNvPr>
          <p:cNvSpPr/>
          <p:nvPr/>
        </p:nvSpPr>
        <p:spPr>
          <a:xfrm>
            <a:off x="3430150" y="1642475"/>
            <a:ext cx="1568702" cy="28872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a:extLst>
              <a:ext uri="{FF2B5EF4-FFF2-40B4-BE49-F238E27FC236}">
                <a16:creationId xmlns:a16="http://schemas.microsoft.com/office/drawing/2014/main" id="{455ADEE9-7E6D-410A-BC69-EAB56C65FE95}"/>
              </a:ext>
            </a:extLst>
          </p:cNvPr>
          <p:cNvSpPr txBox="1"/>
          <p:nvPr/>
        </p:nvSpPr>
        <p:spPr>
          <a:xfrm>
            <a:off x="3460202" y="1615725"/>
            <a:ext cx="1608133"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Giường</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massage</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 name="文本占位符 2">
            <a:extLst>
              <a:ext uri="{FF2B5EF4-FFF2-40B4-BE49-F238E27FC236}">
                <a16:creationId xmlns:a16="http://schemas.microsoft.com/office/drawing/2014/main" id="{3F645AAD-1A9D-ADF5-CF6F-8AF9393B797D}"/>
              </a:ext>
            </a:extLst>
          </p:cNvPr>
          <p:cNvSpPr txBox="1">
            <a:spLocks/>
          </p:cNvSpPr>
          <p:nvPr/>
        </p:nvSpPr>
        <p:spPr>
          <a:xfrm>
            <a:off x="381063" y="367416"/>
            <a:ext cx="8412262" cy="4821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err="1">
                <a:latin typeface="+mj-ea"/>
                <a:ea typeface="+mj-ea"/>
                <a:cs typeface="阿里巴巴普惠体" panose="00020600040101010101" pitchFamily="18" charset="-122"/>
                <a:sym typeface="Helvetica Light"/>
              </a:rPr>
              <a:t>Nội</a:t>
            </a:r>
            <a:r>
              <a:rPr lang="en-US" altLang="zh-CN" dirty="0">
                <a:latin typeface="+mj-ea"/>
                <a:ea typeface="+mj-ea"/>
                <a:cs typeface="阿里巴巴普惠体" panose="00020600040101010101" pitchFamily="18" charset="-122"/>
                <a:sym typeface="Helvetica Light"/>
              </a:rPr>
              <a:t> </a:t>
            </a:r>
            <a:r>
              <a:rPr lang="en-US" altLang="zh-CN" dirty="0" err="1">
                <a:latin typeface="+mj-ea"/>
                <a:ea typeface="+mj-ea"/>
                <a:cs typeface="阿里巴巴普惠体" panose="00020600040101010101" pitchFamily="18" charset="-122"/>
                <a:sym typeface="Helvetica Light"/>
              </a:rPr>
              <a:t>thất</a:t>
            </a:r>
            <a:r>
              <a:rPr lang="en-US" altLang="zh-CN" dirty="0">
                <a:latin typeface="+mj-ea"/>
                <a:ea typeface="+mj-ea"/>
                <a:cs typeface="阿里巴巴普惠体" panose="00020600040101010101" pitchFamily="18" charset="-122"/>
                <a:sym typeface="Helvetica Light"/>
              </a:rPr>
              <a:t> </a:t>
            </a:r>
            <a:r>
              <a:rPr lang="en-US" altLang="zh-CN" dirty="0" err="1">
                <a:latin typeface="+mj-ea"/>
                <a:ea typeface="+mj-ea"/>
                <a:cs typeface="阿里巴巴普惠体" panose="00020600040101010101" pitchFamily="18" charset="-122"/>
                <a:sym typeface="Helvetica Light"/>
              </a:rPr>
              <a:t>thương</a:t>
            </a:r>
            <a:r>
              <a:rPr lang="en-US" altLang="zh-CN" dirty="0">
                <a:latin typeface="+mj-ea"/>
                <a:ea typeface="+mj-ea"/>
                <a:cs typeface="阿里巴巴普惠体" panose="00020600040101010101" pitchFamily="18" charset="-122"/>
                <a:sym typeface="Helvetica Light"/>
              </a:rPr>
              <a:t> </a:t>
            </a:r>
            <a:r>
              <a:rPr lang="en-US" altLang="zh-CN" dirty="0" err="1">
                <a:latin typeface="+mj-ea"/>
                <a:ea typeface="+mj-ea"/>
                <a:cs typeface="阿里巴巴普惠体" panose="00020600040101010101" pitchFamily="18" charset="-122"/>
                <a:sym typeface="Helvetica Light"/>
              </a:rPr>
              <a:t>mại</a:t>
            </a:r>
            <a:endParaRPr lang="en-US" altLang="zh-CN" b="1" dirty="0">
              <a:solidFill>
                <a:schemeClr val="tx1">
                  <a:lumMod val="85000"/>
                  <a:lumOff val="15000"/>
                </a:schemeClr>
              </a:solidFill>
              <a:latin typeface="+mj-ea"/>
              <a:ea typeface="+mj-ea"/>
              <a:cs typeface="阿里巴巴普惠体 2.0 65 Medium" panose="00020600040101010101" pitchFamily="18" charset="-122"/>
              <a:sym typeface="Helvetica Light"/>
            </a:endParaRPr>
          </a:p>
        </p:txBody>
      </p:sp>
      <p:sp>
        <p:nvSpPr>
          <p:cNvPr id="5" name="矩形 4">
            <a:extLst>
              <a:ext uri="{FF2B5EF4-FFF2-40B4-BE49-F238E27FC236}">
                <a16:creationId xmlns:a16="http://schemas.microsoft.com/office/drawing/2014/main" id="{32D89E70-73BE-4058-A231-AD85DE40C8D5}"/>
              </a:ext>
            </a:extLst>
          </p:cNvPr>
          <p:cNvSpPr/>
          <p:nvPr/>
        </p:nvSpPr>
        <p:spPr>
          <a:xfrm>
            <a:off x="5813572" y="1639782"/>
            <a:ext cx="1178918" cy="24994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9" name="文本框 8">
            <a:extLst>
              <a:ext uri="{FF2B5EF4-FFF2-40B4-BE49-F238E27FC236}">
                <a16:creationId xmlns:a16="http://schemas.microsoft.com/office/drawing/2014/main" id="{F088CE11-26DB-43E5-ABC3-2CCEF3B17E3F}"/>
              </a:ext>
            </a:extLst>
          </p:cNvPr>
          <p:cNvSpPr txBox="1"/>
          <p:nvPr/>
        </p:nvSpPr>
        <p:spPr>
          <a:xfrm>
            <a:off x="5965921" y="1615145"/>
            <a:ext cx="865943"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Bàn</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nail</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1" name="矩形 10">
            <a:extLst>
              <a:ext uri="{FF2B5EF4-FFF2-40B4-BE49-F238E27FC236}">
                <a16:creationId xmlns:a16="http://schemas.microsoft.com/office/drawing/2014/main" id="{837D6CC8-3E12-45D7-9947-FCE20A091909}"/>
              </a:ext>
            </a:extLst>
          </p:cNvPr>
          <p:cNvSpPr/>
          <p:nvPr/>
        </p:nvSpPr>
        <p:spPr>
          <a:xfrm>
            <a:off x="381063" y="1205579"/>
            <a:ext cx="11452797" cy="5035201"/>
          </a:xfrm>
          <a:prstGeom prst="rect">
            <a:avLst/>
          </a:prstGeom>
          <a:noFill/>
          <a:ln>
            <a:solidFill>
              <a:srgbClr val="F399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2" name="矩形 11">
            <a:extLst>
              <a:ext uri="{FF2B5EF4-FFF2-40B4-BE49-F238E27FC236}">
                <a16:creationId xmlns:a16="http://schemas.microsoft.com/office/drawing/2014/main" id="{954A1AF0-60BC-42DF-BE39-E3D3ACF9BAE5}"/>
              </a:ext>
            </a:extLst>
          </p:cNvPr>
          <p:cNvSpPr/>
          <p:nvPr/>
        </p:nvSpPr>
        <p:spPr>
          <a:xfrm>
            <a:off x="3670954" y="1055712"/>
            <a:ext cx="4801454" cy="338554"/>
          </a:xfrm>
          <a:prstGeom prst="rect">
            <a:avLst/>
          </a:prstGeom>
          <a:solidFill>
            <a:srgbClr val="F39951"/>
          </a:solidFill>
        </p:spPr>
        <p:txBody>
          <a:bodyPr wrap="square">
            <a:spAutoFit/>
          </a:bodyPr>
          <a:lstStyle/>
          <a:p>
            <a:pPr algn="ct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Helvetica Light"/>
              </a:rPr>
              <a:t>Nội</a:t>
            </a:r>
            <a:r>
              <a:rPr lang="en-US" altLang="zh-CN"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Helvetica Light"/>
              </a:rPr>
              <a:t> that </a:t>
            </a: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Helvetica Light"/>
              </a:rPr>
              <a:t>thương</a:t>
            </a:r>
            <a:r>
              <a:rPr lang="en-US" altLang="zh-CN"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Helvetica Light"/>
              </a:rPr>
              <a:t> </a:t>
            </a:r>
            <a:r>
              <a:rPr lang="en-US" altLang="zh-CN" sz="1600" b="1"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Helvetica Light"/>
              </a:rPr>
              <a:t>mại</a:t>
            </a:r>
            <a:endParaRPr lang="zh-CN" altLang="en-US" sz="1600" b="1"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3" name="矩形 12">
            <a:extLst>
              <a:ext uri="{FF2B5EF4-FFF2-40B4-BE49-F238E27FC236}">
                <a16:creationId xmlns:a16="http://schemas.microsoft.com/office/drawing/2014/main" id="{D55C8728-FD34-4E45-9516-551D9191DBE9}"/>
              </a:ext>
            </a:extLst>
          </p:cNvPr>
          <p:cNvSpPr/>
          <p:nvPr/>
        </p:nvSpPr>
        <p:spPr>
          <a:xfrm>
            <a:off x="1533391" y="1635451"/>
            <a:ext cx="1408655" cy="25427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4" name="文本框 13">
            <a:extLst>
              <a:ext uri="{FF2B5EF4-FFF2-40B4-BE49-F238E27FC236}">
                <a16:creationId xmlns:a16="http://schemas.microsoft.com/office/drawing/2014/main" id="{DFC74EE7-FD77-4C95-9E75-0506BBE23837}"/>
              </a:ext>
            </a:extLst>
          </p:cNvPr>
          <p:cNvSpPr txBox="1"/>
          <p:nvPr/>
        </p:nvSpPr>
        <p:spPr>
          <a:xfrm>
            <a:off x="1475211" y="1594851"/>
            <a:ext cx="1027845" cy="307777"/>
          </a:xfrm>
          <a:prstGeom prst="rect">
            <a:avLst/>
          </a:prstGeom>
          <a:noFill/>
          <a:ln>
            <a:noFill/>
          </a:ln>
        </p:spPr>
        <p:txBody>
          <a:bodyPr wrap="none" rtlCol="0">
            <a:spAutoFit/>
          </a:bodyPr>
          <a:lstStyle/>
          <a:p>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Bàn</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lễ</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tân</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5" name="TextBox 23">
            <a:extLst>
              <a:ext uri="{FF2B5EF4-FFF2-40B4-BE49-F238E27FC236}">
                <a16:creationId xmlns:a16="http://schemas.microsoft.com/office/drawing/2014/main" id="{1ED93D0F-7D91-4F31-98F7-3B7ECD3045E0}"/>
              </a:ext>
            </a:extLst>
          </p:cNvPr>
          <p:cNvSpPr txBox="1"/>
          <p:nvPr/>
        </p:nvSpPr>
        <p:spPr>
          <a:xfrm>
            <a:off x="1408970" y="4134036"/>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Kim 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9" name="TextBox 23">
            <a:extLst>
              <a:ext uri="{FF2B5EF4-FFF2-40B4-BE49-F238E27FC236}">
                <a16:creationId xmlns:a16="http://schemas.microsoft.com/office/drawing/2014/main" id="{DAE47344-4698-47C6-850B-C8B688ECCB23}"/>
              </a:ext>
            </a:extLst>
          </p:cNvPr>
          <p:cNvSpPr txBox="1"/>
          <p:nvPr/>
        </p:nvSpPr>
        <p:spPr>
          <a:xfrm>
            <a:off x="1398691" y="5477940"/>
            <a:ext cx="1842682"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Canada, Đức</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3" name="矩形 22">
            <a:extLst>
              <a:ext uri="{FF2B5EF4-FFF2-40B4-BE49-F238E27FC236}">
                <a16:creationId xmlns:a16="http://schemas.microsoft.com/office/drawing/2014/main" id="{E651FEE1-24F2-4A3E-B985-4C39D2BCB5D1}"/>
              </a:ext>
            </a:extLst>
          </p:cNvPr>
          <p:cNvSpPr/>
          <p:nvPr/>
        </p:nvSpPr>
        <p:spPr>
          <a:xfrm>
            <a:off x="7986264" y="1644273"/>
            <a:ext cx="945432" cy="2454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4" name="文本框 23">
            <a:extLst>
              <a:ext uri="{FF2B5EF4-FFF2-40B4-BE49-F238E27FC236}">
                <a16:creationId xmlns:a16="http://schemas.microsoft.com/office/drawing/2014/main" id="{9953A00A-B44F-4FEA-A6E7-BE4E48CEE05B}"/>
              </a:ext>
            </a:extLst>
          </p:cNvPr>
          <p:cNvSpPr txBox="1"/>
          <p:nvPr/>
        </p:nvSpPr>
        <p:spPr>
          <a:xfrm>
            <a:off x="7990619" y="1615145"/>
            <a:ext cx="1204375" cy="307777"/>
          </a:xfrm>
          <a:prstGeom prst="rect">
            <a:avLst/>
          </a:prstGeom>
          <a:noFill/>
          <a:ln>
            <a:noFill/>
          </a:ln>
        </p:spPr>
        <p:txBody>
          <a:bodyPr wrap="square" rtlCol="0">
            <a:spAutoFit/>
          </a:bodyPr>
          <a:lstStyle/>
          <a:p>
            <a:r>
              <a:rPr lang="vi-VN"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Ghế bar</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6" name="矩形 25">
            <a:extLst>
              <a:ext uri="{FF2B5EF4-FFF2-40B4-BE49-F238E27FC236}">
                <a16:creationId xmlns:a16="http://schemas.microsoft.com/office/drawing/2014/main" id="{2BF363D0-4B08-48AC-9890-71A52D2751B9}"/>
              </a:ext>
            </a:extLst>
          </p:cNvPr>
          <p:cNvSpPr/>
          <p:nvPr/>
        </p:nvSpPr>
        <p:spPr>
          <a:xfrm>
            <a:off x="9964523" y="1639369"/>
            <a:ext cx="1379749" cy="29183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rgbClr val="FFFFFF"/>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27" name="文本框 26">
            <a:extLst>
              <a:ext uri="{FF2B5EF4-FFF2-40B4-BE49-F238E27FC236}">
                <a16:creationId xmlns:a16="http://schemas.microsoft.com/office/drawing/2014/main" id="{CC3EE8DC-5A61-4D03-8258-4CCE4324EDDC}"/>
              </a:ext>
            </a:extLst>
          </p:cNvPr>
          <p:cNvSpPr txBox="1"/>
          <p:nvPr/>
        </p:nvSpPr>
        <p:spPr>
          <a:xfrm>
            <a:off x="9917135" y="1642476"/>
            <a:ext cx="1509987" cy="307777"/>
          </a:xfrm>
          <a:prstGeom prst="rect">
            <a:avLst/>
          </a:prstGeom>
          <a:noFill/>
          <a:ln>
            <a:noFill/>
          </a:ln>
        </p:spPr>
        <p:txBody>
          <a:bodyPr wrap="square" rtlCol="0">
            <a:spAutoFit/>
          </a:bodyPr>
          <a:lstStyle/>
          <a:p>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Set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nhà</a:t>
            </a:r>
            <a:r>
              <a:rPr lang="en-US" altLang="zh-CN"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hàng</a:t>
            </a:r>
            <a:endParaRPr lang="zh-CN" altLang="en-US" sz="1400" dirty="0">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0" name="直接连接符 29">
            <a:extLst>
              <a:ext uri="{FF2B5EF4-FFF2-40B4-BE49-F238E27FC236}">
                <a16:creationId xmlns:a16="http://schemas.microsoft.com/office/drawing/2014/main" id="{17705250-C32A-4A3D-841E-283873DB4C16}"/>
              </a:ext>
            </a:extLst>
          </p:cNvPr>
          <p:cNvCxnSpPr/>
          <p:nvPr/>
        </p:nvCxnSpPr>
        <p:spPr>
          <a:xfrm>
            <a:off x="1258449"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23">
            <a:extLst>
              <a:ext uri="{FF2B5EF4-FFF2-40B4-BE49-F238E27FC236}">
                <a16:creationId xmlns:a16="http://schemas.microsoft.com/office/drawing/2014/main" id="{B69AA038-3679-44FE-88EE-B92AC0937A9A}"/>
              </a:ext>
            </a:extLst>
          </p:cNvPr>
          <p:cNvSpPr txBox="1"/>
          <p:nvPr/>
        </p:nvSpPr>
        <p:spPr>
          <a:xfrm>
            <a:off x="1403616" y="480826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2" name="TextBox 23">
            <a:extLst>
              <a:ext uri="{FF2B5EF4-FFF2-40B4-BE49-F238E27FC236}">
                <a16:creationId xmlns:a16="http://schemas.microsoft.com/office/drawing/2014/main" id="{743A919D-11D6-4D6D-89D0-CB95620774A9}"/>
              </a:ext>
            </a:extLst>
          </p:cNvPr>
          <p:cNvSpPr txBox="1"/>
          <p:nvPr/>
        </p:nvSpPr>
        <p:spPr>
          <a:xfrm>
            <a:off x="3373787" y="413403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Giả</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da, Kim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3" name="TextBox 23">
            <a:extLst>
              <a:ext uri="{FF2B5EF4-FFF2-40B4-BE49-F238E27FC236}">
                <a16:creationId xmlns:a16="http://schemas.microsoft.com/office/drawing/2014/main" id="{91131CB0-C957-4502-9113-0E0D92D08E1E}"/>
              </a:ext>
            </a:extLst>
          </p:cNvPr>
          <p:cNvSpPr txBox="1"/>
          <p:nvPr/>
        </p:nvSpPr>
        <p:spPr>
          <a:xfrm>
            <a:off x="3373787" y="480826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34" name="TextBox 23">
            <a:extLst>
              <a:ext uri="{FF2B5EF4-FFF2-40B4-BE49-F238E27FC236}">
                <a16:creationId xmlns:a16="http://schemas.microsoft.com/office/drawing/2014/main" id="{01AC4C3C-A50B-4490-BAAD-33BD9AE9029C}"/>
              </a:ext>
            </a:extLst>
          </p:cNvPr>
          <p:cNvSpPr txBox="1"/>
          <p:nvPr/>
        </p:nvSpPr>
        <p:spPr>
          <a:xfrm>
            <a:off x="3346254"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Mexico,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cxnSp>
        <p:nvCxnSpPr>
          <p:cNvPr id="38" name="直接连接符 37">
            <a:extLst>
              <a:ext uri="{FF2B5EF4-FFF2-40B4-BE49-F238E27FC236}">
                <a16:creationId xmlns:a16="http://schemas.microsoft.com/office/drawing/2014/main" id="{5A7A4AAB-D369-4056-804D-9FA9CE3D4997}"/>
              </a:ext>
            </a:extLst>
          </p:cNvPr>
          <p:cNvCxnSpPr/>
          <p:nvPr/>
        </p:nvCxnSpPr>
        <p:spPr>
          <a:xfrm>
            <a:off x="3252589"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接连接符 38">
            <a:extLst>
              <a:ext uri="{FF2B5EF4-FFF2-40B4-BE49-F238E27FC236}">
                <a16:creationId xmlns:a16="http://schemas.microsoft.com/office/drawing/2014/main" id="{F34DB9A9-2705-42AF-98E6-0263EBEEF450}"/>
              </a:ext>
            </a:extLst>
          </p:cNvPr>
          <p:cNvCxnSpPr/>
          <p:nvPr/>
        </p:nvCxnSpPr>
        <p:spPr>
          <a:xfrm>
            <a:off x="5273794" y="163545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直接连接符 39">
            <a:extLst>
              <a:ext uri="{FF2B5EF4-FFF2-40B4-BE49-F238E27FC236}">
                <a16:creationId xmlns:a16="http://schemas.microsoft.com/office/drawing/2014/main" id="{5BBBC450-7059-43DB-BDD6-12DDBA886198}"/>
              </a:ext>
            </a:extLst>
          </p:cNvPr>
          <p:cNvCxnSpPr/>
          <p:nvPr/>
        </p:nvCxnSpPr>
        <p:spPr>
          <a:xfrm>
            <a:off x="7445494" y="1642476"/>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接连接符 40">
            <a:extLst>
              <a:ext uri="{FF2B5EF4-FFF2-40B4-BE49-F238E27FC236}">
                <a16:creationId xmlns:a16="http://schemas.microsoft.com/office/drawing/2014/main" id="{B70A4758-6A8F-4544-BD3A-84C1CE6942A5}"/>
              </a:ext>
            </a:extLst>
          </p:cNvPr>
          <p:cNvCxnSpPr/>
          <p:nvPr/>
        </p:nvCxnSpPr>
        <p:spPr>
          <a:xfrm>
            <a:off x="9556234" y="1616401"/>
            <a:ext cx="0" cy="439256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TextBox 23">
            <a:extLst>
              <a:ext uri="{FF2B5EF4-FFF2-40B4-BE49-F238E27FC236}">
                <a16:creationId xmlns:a16="http://schemas.microsoft.com/office/drawing/2014/main" id="{46E1D99F-C356-4B87-BD5B-F08735E54C8B}"/>
              </a:ext>
            </a:extLst>
          </p:cNvPr>
          <p:cNvSpPr txBox="1"/>
          <p:nvPr/>
        </p:nvSpPr>
        <p:spPr>
          <a:xfrm>
            <a:off x="5475338" y="413403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Giả</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da</a:t>
            </a:r>
          </a:p>
        </p:txBody>
      </p:sp>
      <p:sp>
        <p:nvSpPr>
          <p:cNvPr id="43" name="TextBox 23">
            <a:extLst>
              <a:ext uri="{FF2B5EF4-FFF2-40B4-BE49-F238E27FC236}">
                <a16:creationId xmlns:a16="http://schemas.microsoft.com/office/drawing/2014/main" id="{A712516B-2959-4B36-A37B-BA1A5B2C1834}"/>
              </a:ext>
            </a:extLst>
          </p:cNvPr>
          <p:cNvSpPr txBox="1"/>
          <p:nvPr/>
        </p:nvSpPr>
        <p:spPr>
          <a:xfrm>
            <a:off x="7647037" y="413273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Kim loại, Giả 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4" name="TextBox 23">
            <a:extLst>
              <a:ext uri="{FF2B5EF4-FFF2-40B4-BE49-F238E27FC236}">
                <a16:creationId xmlns:a16="http://schemas.microsoft.com/office/drawing/2014/main" id="{E27480C6-34EE-4204-AD83-13880CFA6CB8}"/>
              </a:ext>
            </a:extLst>
          </p:cNvPr>
          <p:cNvSpPr txBox="1"/>
          <p:nvPr/>
        </p:nvSpPr>
        <p:spPr>
          <a:xfrm>
            <a:off x="9866775" y="4132738"/>
            <a:ext cx="1800199" cy="215444"/>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Gỗ, Kim loại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TextBox 23">
            <a:extLst>
              <a:ext uri="{FF2B5EF4-FFF2-40B4-BE49-F238E27FC236}">
                <a16:creationId xmlns:a16="http://schemas.microsoft.com/office/drawing/2014/main" id="{17179C16-035C-4447-9D8F-3BDF7240F61E}"/>
              </a:ext>
            </a:extLst>
          </p:cNvPr>
          <p:cNvSpPr txBox="1"/>
          <p:nvPr/>
        </p:nvSpPr>
        <p:spPr>
          <a:xfrm>
            <a:off x="5481866" y="4808266"/>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6" name="TextBox 23">
            <a:extLst>
              <a:ext uri="{FF2B5EF4-FFF2-40B4-BE49-F238E27FC236}">
                <a16:creationId xmlns:a16="http://schemas.microsoft.com/office/drawing/2014/main" id="{EE368E36-5F83-4D11-AAF3-292AAD581242}"/>
              </a:ext>
            </a:extLst>
          </p:cNvPr>
          <p:cNvSpPr txBox="1"/>
          <p:nvPr/>
        </p:nvSpPr>
        <p:spPr>
          <a:xfrm>
            <a:off x="5464065"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Brazil, Mexico</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7" name="TextBox 23">
            <a:extLst>
              <a:ext uri="{FF2B5EF4-FFF2-40B4-BE49-F238E27FC236}">
                <a16:creationId xmlns:a16="http://schemas.microsoft.com/office/drawing/2014/main" id="{FD8BF990-A366-4729-80BC-02233E6E05CC}"/>
              </a:ext>
            </a:extLst>
          </p:cNvPr>
          <p:cNvSpPr txBox="1"/>
          <p:nvPr/>
        </p:nvSpPr>
        <p:spPr>
          <a:xfrm>
            <a:off x="7663487" y="4808617"/>
            <a:ext cx="1800199" cy="430887"/>
          </a:xfrm>
          <a:prstGeom prst="rect">
            <a:avLst/>
          </a:prstGeom>
          <a:noFill/>
        </p:spPr>
        <p:txBody>
          <a:bodyPr wrap="square" lIns="0" tIns="0" rIns="0" bIns="0" rtlCol="0">
            <a:spAutoFit/>
          </a:bodyPr>
          <a:lstStyle/>
          <a:p>
            <a:r>
              <a:rPr lang="vi-VN"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 đại, công nghiệp, Tối giản</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8" name="TextBox 23">
            <a:extLst>
              <a:ext uri="{FF2B5EF4-FFF2-40B4-BE49-F238E27FC236}">
                <a16:creationId xmlns:a16="http://schemas.microsoft.com/office/drawing/2014/main" id="{BF848BB7-8E63-4F50-97E2-AB1FB0E37BDA}"/>
              </a:ext>
            </a:extLst>
          </p:cNvPr>
          <p:cNvSpPr txBox="1"/>
          <p:nvPr/>
        </p:nvSpPr>
        <p:spPr>
          <a:xfrm>
            <a:off x="7653518" y="5477940"/>
            <a:ext cx="1800199"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Canada, Anh</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9" name="TextBox 23">
            <a:extLst>
              <a:ext uri="{FF2B5EF4-FFF2-40B4-BE49-F238E27FC236}">
                <a16:creationId xmlns:a16="http://schemas.microsoft.com/office/drawing/2014/main" id="{9036EEC7-F4A1-43C6-A626-E4FF6DEF42FE}"/>
              </a:ext>
            </a:extLst>
          </p:cNvPr>
          <p:cNvSpPr txBox="1"/>
          <p:nvPr/>
        </p:nvSpPr>
        <p:spPr>
          <a:xfrm>
            <a:off x="9866774" y="4814728"/>
            <a:ext cx="1800199" cy="215444"/>
          </a:xfrm>
          <a:prstGeom prst="rect">
            <a:avLst/>
          </a:prstGeom>
          <a:noFill/>
        </p:spPr>
        <p:txBody>
          <a:bodyPr wrap="square" lIns="0" tIns="0" rIns="0" bIns="0" rtlCol="0">
            <a:spAutoFit/>
          </a:bodyPr>
          <a:lstStyle/>
          <a:p>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Hiện</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đại</a:t>
            </a:r>
            <a:r>
              <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Sang </a:t>
            </a:r>
            <a:r>
              <a:rPr lang="en-US" altLang="zh-CN" sz="1400"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trọng</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0" name="TextBox 23">
            <a:extLst>
              <a:ext uri="{FF2B5EF4-FFF2-40B4-BE49-F238E27FC236}">
                <a16:creationId xmlns:a16="http://schemas.microsoft.com/office/drawing/2014/main" id="{DD4A01CB-3931-4686-A8F5-C73BB2755F2F}"/>
              </a:ext>
            </a:extLst>
          </p:cNvPr>
          <p:cNvSpPr txBox="1"/>
          <p:nvPr/>
        </p:nvSpPr>
        <p:spPr>
          <a:xfrm>
            <a:off x="9810488" y="5493408"/>
            <a:ext cx="1856485" cy="215444"/>
          </a:xfrm>
          <a:prstGeom prst="rect">
            <a:avLst/>
          </a:prstGeom>
          <a:noFill/>
        </p:spPr>
        <p:txBody>
          <a:bodyPr wrap="square" lIns="0" tIns="0" rIns="0" bIns="0" rtlCol="0">
            <a:spAutoFit/>
          </a:bodyPr>
          <a:lstStyle/>
          <a:p>
            <a:r>
              <a:rPr lang="vi-VN" altLang="zh-CN" sz="1400" dirty="0">
                <a:latin typeface="阿里巴巴普惠体" panose="00020600040101010101" pitchFamily="18" charset="-122"/>
                <a:ea typeface="阿里巴巴普惠体" panose="00020600040101010101" pitchFamily="18" charset="-122"/>
                <a:cs typeface="阿里巴巴普惠体" panose="00020600040101010101" pitchFamily="18" charset="-122"/>
              </a:rPr>
              <a:t>Mỹ, Pháp, Canada</a:t>
            </a:r>
            <a:endParaRPr lang="en-US" altLang="zh-CN" sz="14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5122" name="Picture 2" descr="https://s.alicdn.com/@sc04/kf/H2308fc5d72ca42409356ad41cbbe4a2bq.jpg_960x960.jpg">
            <a:extLst>
              <a:ext uri="{FF2B5EF4-FFF2-40B4-BE49-F238E27FC236}">
                <a16:creationId xmlns:a16="http://schemas.microsoft.com/office/drawing/2014/main" id="{FA6C8ABE-DCB7-4BE3-B880-7F7692A24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211" y="1994518"/>
            <a:ext cx="1501717" cy="15017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alicdn.com/@sc04/kf/H78f86e1f69c9418f9fe23006a96782edj.jpg_960x960.jpg">
            <a:extLst>
              <a:ext uri="{FF2B5EF4-FFF2-40B4-BE49-F238E27FC236}">
                <a16:creationId xmlns:a16="http://schemas.microsoft.com/office/drawing/2014/main" id="{B3361609-9029-48AB-82AF-16F69EBE9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573" y="1993116"/>
            <a:ext cx="1559279" cy="15099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alicdn.com/@sc04/kf/Ha1003868aae744af810b6f30b79f0f0eS.jpg_960x960.jpg">
            <a:extLst>
              <a:ext uri="{FF2B5EF4-FFF2-40B4-BE49-F238E27FC236}">
                <a16:creationId xmlns:a16="http://schemas.microsoft.com/office/drawing/2014/main" id="{CBF95766-DDF9-411E-9950-99AB583A7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478" y="1993116"/>
            <a:ext cx="1503119" cy="150311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alicdn.com/@sc04/kf/H0fa587786846430693dea67a2f946538M.jpg_960x960.jpg">
            <a:extLst>
              <a:ext uri="{FF2B5EF4-FFF2-40B4-BE49-F238E27FC236}">
                <a16:creationId xmlns:a16="http://schemas.microsoft.com/office/drawing/2014/main" id="{3A7702BF-89A1-44A4-A011-88C0A1DE5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4512" y="1993117"/>
            <a:ext cx="1527469" cy="150999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s.alicdn.com/@sc04/kf/He0278c32322b42ecbcaa4cd688a10c67B.jpg_960x960.jpg">
            <a:extLst>
              <a:ext uri="{FF2B5EF4-FFF2-40B4-BE49-F238E27FC236}">
                <a16:creationId xmlns:a16="http://schemas.microsoft.com/office/drawing/2014/main" id="{BC8C15A4-CBED-4D57-B222-38276CB7F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7128" y="1993116"/>
            <a:ext cx="1509994" cy="15099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1">
            <a:extLst>
              <a:ext uri="{FF2B5EF4-FFF2-40B4-BE49-F238E27FC236}">
                <a16:creationId xmlns:a16="http://schemas.microsoft.com/office/drawing/2014/main" id="{EF91D9B8-AAD9-A270-D425-EE01B3C6BA4A}"/>
              </a:ext>
            </a:extLst>
          </p:cNvPr>
          <p:cNvSpPr txBox="1"/>
          <p:nvPr/>
        </p:nvSpPr>
        <p:spPr>
          <a:xfrm>
            <a:off x="462358" y="4730744"/>
            <a:ext cx="610546" cy="608243"/>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nSpc>
                <a:spcPct val="150000"/>
              </a:lnSpc>
            </a:pP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Phong</a:t>
            </a:r>
            <a:r>
              <a:rPr lang="en-US" altLang="zh-CN" sz="1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cách</a:t>
            </a:r>
            <a:endParaRPr lang="en-US" altLang="zh-CN" sz="11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 name="TextBox 24">
            <a:extLst>
              <a:ext uri="{FF2B5EF4-FFF2-40B4-BE49-F238E27FC236}">
                <a16:creationId xmlns:a16="http://schemas.microsoft.com/office/drawing/2014/main" id="{DF9E196E-CFDA-7CE3-D160-3D5DE0E3B1F9}"/>
              </a:ext>
            </a:extLst>
          </p:cNvPr>
          <p:cNvSpPr txBox="1"/>
          <p:nvPr/>
        </p:nvSpPr>
        <p:spPr>
          <a:xfrm>
            <a:off x="462358" y="4152392"/>
            <a:ext cx="750626"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Chất</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liệu</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TextBox 24">
            <a:extLst>
              <a:ext uri="{FF2B5EF4-FFF2-40B4-BE49-F238E27FC236}">
                <a16:creationId xmlns:a16="http://schemas.microsoft.com/office/drawing/2014/main" id="{3D7B813A-79AA-2A1E-8698-0EFD175AD452}"/>
              </a:ext>
            </a:extLst>
          </p:cNvPr>
          <p:cNvSpPr txBox="1"/>
          <p:nvPr/>
        </p:nvSpPr>
        <p:spPr>
          <a:xfrm>
            <a:off x="462358" y="5477940"/>
            <a:ext cx="755103" cy="430887"/>
          </a:xfrm>
          <a:prstGeom prst="rect">
            <a:avLst/>
          </a:prstGeom>
          <a:noFill/>
        </p:spPr>
        <p:txBody>
          <a:bodyPr wrap="square" lIns="0" tIns="0" rIns="0" bIns="0" rtlCol="0">
            <a:spAutoFit/>
          </a:bodyPr>
          <a:lstStyle/>
          <a:p>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Quốc</a:t>
            </a:r>
            <a:r>
              <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en-US" altLang="zh-CN" sz="1400" b="1" dirty="0" err="1">
                <a:latin typeface="阿里巴巴普惠体" panose="00020600040101010101" pitchFamily="18" charset="-122"/>
                <a:ea typeface="阿里巴巴普惠体" panose="00020600040101010101" pitchFamily="18" charset="-122"/>
                <a:cs typeface="阿里巴巴普惠体" panose="00020600040101010101" pitchFamily="18" charset="-122"/>
              </a:rPr>
              <a:t>gia</a:t>
            </a:r>
            <a:endParaRPr lang="en-US" altLang="zh-CN" sz="14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Tree>
    <p:extLst>
      <p:ext uri="{BB962C8B-B14F-4D97-AF65-F5344CB8AC3E}">
        <p14:creationId xmlns:p14="http://schemas.microsoft.com/office/powerpoint/2010/main" val="2695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1000"/>
                                        <p:tgtEl>
                                          <p:spTgt spid="49"/>
                                        </p:tgtEl>
                                      </p:cBhvr>
                                    </p:animEffect>
                                    <p:anim calcmode="lin" valueType="num">
                                      <p:cBhvr>
                                        <p:cTn id="123" dur="1000" fill="hold"/>
                                        <p:tgtEl>
                                          <p:spTgt spid="49"/>
                                        </p:tgtEl>
                                        <p:attrNameLst>
                                          <p:attrName>ppt_x</p:attrName>
                                        </p:attrNameLst>
                                      </p:cBhvr>
                                      <p:tavLst>
                                        <p:tav tm="0">
                                          <p:val>
                                            <p:strVal val="#ppt_x"/>
                                          </p:val>
                                        </p:tav>
                                        <p:tav tm="100000">
                                          <p:val>
                                            <p:strVal val="#ppt_x"/>
                                          </p:val>
                                        </p:tav>
                                      </p:tavLst>
                                    </p:anim>
                                    <p:anim calcmode="lin" valueType="num">
                                      <p:cBhvr>
                                        <p:cTn id="124" dur="1000" fill="hold"/>
                                        <p:tgtEl>
                                          <p:spTgt spid="4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1000"/>
                                        <p:tgtEl>
                                          <p:spTgt spid="50"/>
                                        </p:tgtEl>
                                      </p:cBhvr>
                                    </p:animEffect>
                                    <p:anim calcmode="lin" valueType="num">
                                      <p:cBhvr>
                                        <p:cTn id="128" dur="1000" fill="hold"/>
                                        <p:tgtEl>
                                          <p:spTgt spid="50"/>
                                        </p:tgtEl>
                                        <p:attrNameLst>
                                          <p:attrName>ppt_x</p:attrName>
                                        </p:attrNameLst>
                                      </p:cBhvr>
                                      <p:tavLst>
                                        <p:tav tm="0">
                                          <p:val>
                                            <p:strVal val="#ppt_x"/>
                                          </p:val>
                                        </p:tav>
                                        <p:tav tm="100000">
                                          <p:val>
                                            <p:strVal val="#ppt_x"/>
                                          </p:val>
                                        </p:tav>
                                      </p:tavLst>
                                    </p:anim>
                                    <p:anim calcmode="lin" valueType="num">
                                      <p:cBhvr>
                                        <p:cTn id="129" dur="1000" fill="hold"/>
                                        <p:tgtEl>
                                          <p:spTgt spid="5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fade">
                                      <p:cBhvr>
                                        <p:cTn id="132" dur="1000"/>
                                        <p:tgtEl>
                                          <p:spTgt spid="2"/>
                                        </p:tgtEl>
                                      </p:cBhvr>
                                    </p:animEffect>
                                    <p:anim calcmode="lin" valueType="num">
                                      <p:cBhvr>
                                        <p:cTn id="133" dur="1000" fill="hold"/>
                                        <p:tgtEl>
                                          <p:spTgt spid="2"/>
                                        </p:tgtEl>
                                        <p:attrNameLst>
                                          <p:attrName>ppt_x</p:attrName>
                                        </p:attrNameLst>
                                      </p:cBhvr>
                                      <p:tavLst>
                                        <p:tav tm="0">
                                          <p:val>
                                            <p:strVal val="#ppt_x"/>
                                          </p:val>
                                        </p:tav>
                                        <p:tav tm="100000">
                                          <p:val>
                                            <p:strVal val="#ppt_x"/>
                                          </p:val>
                                        </p:tav>
                                      </p:tavLst>
                                    </p:anim>
                                    <p:anim calcmode="lin" valueType="num">
                                      <p:cBhvr>
                                        <p:cTn id="134" dur="1000" fill="hold"/>
                                        <p:tgtEl>
                                          <p:spTgt spid="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1000"/>
                                        <p:tgtEl>
                                          <p:spTgt spid="4"/>
                                        </p:tgtEl>
                                      </p:cBhvr>
                                    </p:animEffect>
                                    <p:anim calcmode="lin" valueType="num">
                                      <p:cBhvr>
                                        <p:cTn id="138" dur="1000" fill="hold"/>
                                        <p:tgtEl>
                                          <p:spTgt spid="4"/>
                                        </p:tgtEl>
                                        <p:attrNameLst>
                                          <p:attrName>ppt_x</p:attrName>
                                        </p:attrNameLst>
                                      </p:cBhvr>
                                      <p:tavLst>
                                        <p:tav tm="0">
                                          <p:val>
                                            <p:strVal val="#ppt_x"/>
                                          </p:val>
                                        </p:tav>
                                        <p:tav tm="100000">
                                          <p:val>
                                            <p:strVal val="#ppt_x"/>
                                          </p:val>
                                        </p:tav>
                                      </p:tavLst>
                                    </p:anim>
                                    <p:anim calcmode="lin" valueType="num">
                                      <p:cBhvr>
                                        <p:cTn id="139" dur="1000" fill="hold"/>
                                        <p:tgtEl>
                                          <p:spTgt spid="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7"/>
                                        </p:tgtEl>
                                        <p:attrNameLst>
                                          <p:attrName>style.visibility</p:attrName>
                                        </p:attrNameLst>
                                      </p:cBhvr>
                                      <p:to>
                                        <p:strVal val="visible"/>
                                      </p:to>
                                    </p:set>
                                    <p:animEffect transition="in" filter="fade">
                                      <p:cBhvr>
                                        <p:cTn id="142" dur="1000"/>
                                        <p:tgtEl>
                                          <p:spTgt spid="7"/>
                                        </p:tgtEl>
                                      </p:cBhvr>
                                    </p:animEffect>
                                    <p:anim calcmode="lin" valueType="num">
                                      <p:cBhvr>
                                        <p:cTn id="143" dur="1000" fill="hold"/>
                                        <p:tgtEl>
                                          <p:spTgt spid="7"/>
                                        </p:tgtEl>
                                        <p:attrNameLst>
                                          <p:attrName>ppt_x</p:attrName>
                                        </p:attrNameLst>
                                      </p:cBhvr>
                                      <p:tavLst>
                                        <p:tav tm="0">
                                          <p:val>
                                            <p:strVal val="#ppt_x"/>
                                          </p:val>
                                        </p:tav>
                                        <p:tav tm="100000">
                                          <p:val>
                                            <p:strVal val="#ppt_x"/>
                                          </p:val>
                                        </p:tav>
                                      </p:tavLst>
                                    </p:anim>
                                    <p:anim calcmode="lin" valueType="num">
                                      <p:cBhvr>
                                        <p:cTn id="1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 grpId="0" animBg="1"/>
      <p:bldP spid="9" grpId="0"/>
      <p:bldP spid="13" grpId="0" animBg="1"/>
      <p:bldP spid="14" grpId="0"/>
      <p:bldP spid="15" grpId="0"/>
      <p:bldP spid="19" grpId="0"/>
      <p:bldP spid="23" grpId="0" animBg="1"/>
      <p:bldP spid="24" grpId="0"/>
      <p:bldP spid="26" grpId="0" animBg="1"/>
      <p:bldP spid="27" grpId="0"/>
      <p:bldP spid="31" grpId="0"/>
      <p:bldP spid="32" grpId="0"/>
      <p:bldP spid="33" grpId="0"/>
      <p:bldP spid="34" grpId="0"/>
      <p:bldP spid="42" grpId="0"/>
      <p:bldP spid="43" grpId="0"/>
      <p:bldP spid="44" grpId="0"/>
      <p:bldP spid="45" grpId="0"/>
      <p:bldP spid="46" grpId="0"/>
      <p:bldP spid="47" grpId="0"/>
      <p:bldP spid="48" grpId="0"/>
      <p:bldP spid="49" grpId="0"/>
      <p:bldP spid="50" grpId="0"/>
      <p:bldP spid="2" grpId="0"/>
      <p:bldP spid="4"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Moderate&quot;,&quot;Name&quot;:&quot;适中&quot;,&quot;Kind&quot;:&quot;System&quot;,&quot;OldGuidesSetting&quot;:{&quot;HeaderHeight&quot;:13.0,&quot;FooterHeight&quot;:6.0,&quot;SideMargin&quot;:4.0,&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阿里巴巴">
      <a:dk1>
        <a:sysClr val="windowText" lastClr="000000"/>
      </a:dk1>
      <a:lt1>
        <a:sysClr val="window" lastClr="FFFFFF"/>
      </a:lt1>
      <a:dk2>
        <a:srgbClr val="44546A"/>
      </a:dk2>
      <a:lt2>
        <a:srgbClr val="E7E6E6"/>
      </a:lt2>
      <a:accent1>
        <a:srgbClr val="F96502"/>
      </a:accent1>
      <a:accent2>
        <a:srgbClr val="FF8403"/>
      </a:accent2>
      <a:accent3>
        <a:srgbClr val="FFB403"/>
      </a:accent3>
      <a:accent4>
        <a:srgbClr val="EFEFEF"/>
      </a:accent4>
      <a:accent5>
        <a:srgbClr val="333333"/>
      </a:accent5>
      <a:accent6>
        <a:srgbClr val="4FA9FA"/>
      </a:accent6>
      <a:hlink>
        <a:srgbClr val="98C6FE"/>
      </a:hlink>
      <a:folHlink>
        <a:srgbClr val="0272F9"/>
      </a:folHlink>
    </a:clrScheme>
    <a:fontScheme name="自定义 2">
      <a:majorFont>
        <a:latin typeface="Alibaba Sans"/>
        <a:ea typeface="阿里巴巴普惠体 2.0 95 ExtraBold"/>
        <a:cs typeface="Helvetica Light"/>
      </a:majorFont>
      <a:minorFont>
        <a:latin typeface="Alibaba Sans"/>
        <a:ea typeface="阿里巴巴普惠体 2.0 55 Regular"/>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7637</TotalTime>
  <Words>2124</Words>
  <Application>Microsoft Macintosh PowerPoint</Application>
  <PresentationFormat>Widescreen</PresentationFormat>
  <Paragraphs>266</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Alibaba Sans</vt:lpstr>
      <vt:lpstr>微软雅黑</vt:lpstr>
      <vt:lpstr>阿里巴巴普惠体</vt:lpstr>
      <vt:lpstr>阿里巴巴普惠体 2.0 55 Regular</vt:lpstr>
      <vt:lpstr>阿里巴巴普惠体 2.0 65 Medium</vt:lpstr>
      <vt:lpstr>阿里巴巴普惠体 2.0 95 ExtraBold</vt:lpstr>
      <vt:lpstr>arial</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犀照演示</dc:creator>
  <cp:lastModifiedBy>Microsoft Office User</cp:lastModifiedBy>
  <cp:revision>194</cp:revision>
  <dcterms:created xsi:type="dcterms:W3CDTF">2022-06-30T03:01:58Z</dcterms:created>
  <dcterms:modified xsi:type="dcterms:W3CDTF">2023-06-29T02:15:42Z</dcterms:modified>
</cp:coreProperties>
</file>